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itchFamily="2" charset="0"/>
      <p:regular r:id="rId18"/>
      <p:bold r:id="rId19"/>
      <p:italic r:id="rId20"/>
      <p:boldItalic r:id="rId21"/>
    </p:embeddedFont>
    <p:embeddedFont>
      <p:font typeface="Open Sans ExtraBold" pitchFamily="2" charset="0"/>
      <p:bold r:id="rId22"/>
      <p:boldItalic r:id="rId23"/>
    </p:embeddedFont>
    <p:embeddedFont>
      <p:font typeface="Open Sans SemiBold" pitchFamily="2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ZZZCkTk63pblwh/ccKTPMEAbhm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46011" autoAdjust="0"/>
  </p:normalViewPr>
  <p:slideViewPr>
    <p:cSldViewPr snapToGrid="0">
      <p:cViewPr varScale="1">
        <p:scale>
          <a:sx n="33" d="100"/>
          <a:sy n="33" d="100"/>
        </p:scale>
        <p:origin x="21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yblueprint.ca/support/videos/education-planner/5mkKYKkTpm44U2WQKmkQIm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blueprint.ca/support/resources/education-planner/5SWgWEtS0wkig4OqOQsQq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yblueprint.ca/support/resources/education-planner/5SWgWEtS0wkig4OqOQsQqI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5092ef5184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15092ef5184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rgbClr val="FF0000"/>
                </a:solidFill>
              </a:rPr>
              <a:t>Start your presentation with this slide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461a9123d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1461a9123d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1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NEEDS UPDATE</a:t>
            </a:r>
            <a:endParaRPr sz="11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23ae723957_1_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123ae723957_1_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47bba9415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g147bba9415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47bba9415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147bba9415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We are now ready to answer the last question in Workshop #3 What is my plan </a:t>
            </a:r>
            <a:r>
              <a:rPr lang="en-CA"/>
              <a:t>for achieving my goals?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-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5092ef51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15092ef51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47bba94150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47bba94150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23ae723957_1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23ae723957_1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>
                <a:solidFill>
                  <a:srgbClr val="FF0000"/>
                </a:solidFill>
              </a:rPr>
              <a:t>Pause the presentation and provide a demo of the Student Account - High School Planner feature to your team!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>
                <a:solidFill>
                  <a:srgbClr val="FF0000"/>
                </a:solidFill>
              </a:rPr>
              <a:t>You have two options: </a:t>
            </a:r>
            <a:br>
              <a:rPr lang="en-US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-US">
                <a:solidFill>
                  <a:srgbClr val="FF0000"/>
                </a:solidFill>
              </a:rPr>
              <a:t>Use the ‘Student View’ feature in your Counsellor/Teacher account to personally demonstrate the feature </a:t>
            </a:r>
            <a:endParaRPr>
              <a:solidFill>
                <a:srgbClr val="FF0000"/>
              </a:solidFill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lphaLcPeriod"/>
            </a:pPr>
            <a:r>
              <a:rPr lang="en-US" b="1">
                <a:solidFill>
                  <a:srgbClr val="FF0000"/>
                </a:solidFill>
              </a:rPr>
              <a:t>If this is the approach you want to take, we suggest showing…</a:t>
            </a:r>
            <a:endParaRPr b="1">
              <a:solidFill>
                <a:srgbClr val="FF0000"/>
              </a:solidFill>
            </a:endParaRPr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a) How to find the high school planner on the site  </a:t>
            </a:r>
            <a:endParaRPr>
              <a:solidFill>
                <a:srgbClr val="FF0000"/>
              </a:solidFill>
            </a:endParaRPr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b) How to add courses to the planner and how to view course descriptions + prerequisites </a:t>
            </a:r>
            <a:endParaRPr>
              <a:solidFill>
                <a:srgbClr val="FF0000"/>
              </a:solidFill>
            </a:endParaRPr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c) How to create multiple plans</a:t>
            </a:r>
            <a:endParaRPr>
              <a:solidFill>
                <a:srgbClr val="FF0000"/>
              </a:solidFill>
            </a:endParaRPr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c) How to view the Graduation Indicator for progress towards graduation (show how they can change grad requirements) </a:t>
            </a:r>
            <a:endParaRPr>
              <a:solidFill>
                <a:srgbClr val="FF0000"/>
              </a:solidFill>
            </a:endParaRPr>
          </a:p>
          <a:p>
            <a:pPr marL="137160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d) How their course selections impact the Pathway Eligibility Box </a:t>
            </a:r>
            <a:br>
              <a:rPr lang="en-US" b="1">
                <a:solidFill>
                  <a:srgbClr val="FF0000"/>
                </a:solidFill>
              </a:rPr>
            </a:br>
            <a:endParaRPr b="1"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-US">
                <a:solidFill>
                  <a:srgbClr val="FF0000"/>
                </a:solidFill>
              </a:rPr>
              <a:t>Instead of demoing the process yourself, you can watch the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High School Planner (micro video)</a:t>
            </a:r>
            <a:r>
              <a:rPr lang="en-US">
                <a:solidFill>
                  <a:srgbClr val="FF0000"/>
                </a:solidFill>
              </a:rPr>
              <a:t> from our myBlueprint website (3m 28s)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147bba94150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g147bba94150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0000"/>
                </a:solidFill>
              </a:rPr>
              <a:t>Give your audience time to explore the High School Planner. We suggest at least 15 minutes.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Considerations: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-US">
                <a:solidFill>
                  <a:srgbClr val="FF0000"/>
                </a:solidFill>
              </a:rPr>
              <a:t>Consider sharing the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Forwards and Backwards Planning Guide</a:t>
            </a:r>
            <a:r>
              <a:rPr lang="en-US">
                <a:solidFill>
                  <a:srgbClr val="FF0000"/>
                </a:solidFill>
              </a:rPr>
              <a:t> with the audience to show how to effectively plan for their future in Education Planner</a:t>
            </a:r>
            <a:endParaRPr>
              <a:solidFill>
                <a:srgbClr val="FF0000"/>
              </a:solidFill>
            </a:endParaRPr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a) Having students start their planning in the High School Planner is the</a:t>
            </a:r>
            <a:r>
              <a:rPr lang="en-US" b="1">
                <a:solidFill>
                  <a:srgbClr val="FF0000"/>
                </a:solidFill>
              </a:rPr>
              <a:t> Forwards Plan </a:t>
            </a:r>
            <a:r>
              <a:rPr lang="en-US">
                <a:solidFill>
                  <a:srgbClr val="FF0000"/>
                </a:solidFill>
              </a:rPr>
              <a:t>(i.e., High School Planner &gt; Pathway Eligibility &gt; Programs of interest &gt; Related Occupations)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16980ea1a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16980ea1a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FF0000"/>
                </a:solidFill>
              </a:rPr>
              <a:t>Give your audience time to explore the High School Planner. We suggest at least 15 minutes. </a:t>
            </a: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Considerations:</a:t>
            </a:r>
            <a:endParaRPr>
              <a:solidFill>
                <a:srgbClr val="FF0000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AutoNum type="arabicPeriod"/>
            </a:pPr>
            <a:r>
              <a:rPr lang="en-US">
                <a:solidFill>
                  <a:srgbClr val="FF0000"/>
                </a:solidFill>
              </a:rPr>
              <a:t>Consider sharing the</a:t>
            </a:r>
            <a:r>
              <a:rPr lang="en-US" u="sng">
                <a:solidFill>
                  <a:schemeClr val="hlink"/>
                </a:solidFill>
                <a:hlinkClick r:id="rId3"/>
              </a:rPr>
              <a:t> Forwards and Backwards Planning Guide</a:t>
            </a:r>
            <a:r>
              <a:rPr lang="en-US">
                <a:solidFill>
                  <a:srgbClr val="FF0000"/>
                </a:solidFill>
              </a:rPr>
              <a:t> with the audience to show how to effectively plan for their future in Education Planner</a:t>
            </a:r>
            <a:endParaRPr>
              <a:solidFill>
                <a:srgbClr val="FF0000"/>
              </a:solidFill>
            </a:endParaRPr>
          </a:p>
          <a:p>
            <a:pPr marL="9144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FF0000"/>
                </a:solidFill>
              </a:rPr>
              <a:t>a) Having students start their planning in the High School Planner is the</a:t>
            </a:r>
            <a:r>
              <a:rPr lang="en-US" b="1">
                <a:solidFill>
                  <a:srgbClr val="FF0000"/>
                </a:solidFill>
              </a:rPr>
              <a:t> Forwards Plan </a:t>
            </a:r>
            <a:r>
              <a:rPr lang="en-US">
                <a:solidFill>
                  <a:srgbClr val="FF0000"/>
                </a:solidFill>
              </a:rPr>
              <a:t>(i.e., High School Planner &gt; Pathway Eligibility &gt; Programs of interest &gt; Related Occupations) </a:t>
            </a: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47bba94150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47bba94150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Some questions you can prompt your audience to discuss (together or in groups): 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rabicPeriod"/>
            </a:pPr>
            <a: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was your favourite part of planning courses on myBlueprint’s Education Planner?</a:t>
            </a:r>
            <a:b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rabicPeriod"/>
            </a:pPr>
            <a: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What type of occupation or program were you building your high school plan for? Why was this occupation/program interesting for you?</a:t>
            </a:r>
            <a:b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rabicPeriod"/>
            </a:pPr>
            <a: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Which courses did you find that you didn’t know were offered? Did you add them to your plan, and if so, why?  </a:t>
            </a:r>
            <a:b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000"/>
              <a:buFont typeface="Open Sans"/>
              <a:buAutoNum type="arabicPeriod"/>
            </a:pPr>
            <a:r>
              <a:rPr lang="en-US" sz="10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Which pathway are you most interested in and why? (i.e., Apprenticeship, College, University, Work)  </a:t>
            </a: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">
  <p:cSld name="CUSTOM_2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23ae723957_0_174"/>
          <p:cNvSpPr/>
          <p:nvPr/>
        </p:nvSpPr>
        <p:spPr>
          <a:xfrm>
            <a:off x="0" y="0"/>
            <a:ext cx="12192000" cy="60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g123ae723957_0_17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100" y="6351614"/>
            <a:ext cx="256867" cy="256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23ae723957_0_14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g123ae723957_0_1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23ae723957_0_15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50" name="Google Shape;50;g123ae723957_0_15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1" name="Google Shape;51;g123ae723957_0_15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23ae723957_0_156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g123ae723957_0_15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23ae723957_0_15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123ae723957_0_15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58" name="Google Shape;58;g123ae723957_0_15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g123ae723957_0_15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123ae723957_0_15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3ae723957_0_165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g123ae723957_0_16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23ae723957_0_168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66" name="Google Shape;66;g123ae723957_0_168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123ae723957_0_1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23ae723957_0_17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23ae723957_0_17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19" name="Google Shape;19;g123ae723957_0_17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g123ae723957_0_17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g123ae723957_0_17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CUSTOM_3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eneral Slide DARK">
  <p:cSld name="CUSTOM_2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123ae723957_0_207"/>
          <p:cNvSpPr/>
          <p:nvPr/>
        </p:nvSpPr>
        <p:spPr>
          <a:xfrm>
            <a:off x="-78800" y="-148300"/>
            <a:ext cx="12321600" cy="7092300"/>
          </a:xfrm>
          <a:prstGeom prst="rect">
            <a:avLst/>
          </a:prstGeom>
          <a:solidFill>
            <a:srgbClr val="22224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123ae723957_0_207"/>
          <p:cNvSpPr/>
          <p:nvPr/>
        </p:nvSpPr>
        <p:spPr>
          <a:xfrm>
            <a:off x="0" y="0"/>
            <a:ext cx="12192000" cy="60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g123ae723957_0_20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1100" y="6351583"/>
            <a:ext cx="256867" cy="256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123ae723957_0_17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23ae723957_0_13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31" name="Google Shape;31;g123ae723957_0_13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32" name="Google Shape;32;g123ae723957_0_1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23ae723957_0_137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5" name="Google Shape;35;g123ae723957_0_1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123ae723957_0_14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g123ae723957_0_1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g123ae723957_0_1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23ae723957_0_14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g123ae723957_0_1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3" name="Google Shape;43;g123ae723957_0_144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4" name="Google Shape;44;g123ae723957_0_14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23ae723957_0_1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23ae723957_0_1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23ae723957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lueprint.ca/anglophonesout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5092ef5184_0_15"/>
          <p:cNvSpPr txBox="1">
            <a:spLocks noGrp="1"/>
          </p:cNvSpPr>
          <p:nvPr>
            <p:ph type="title" idx="4294967295"/>
          </p:nvPr>
        </p:nvSpPr>
        <p:spPr>
          <a:xfrm>
            <a:off x="1077166" y="2532067"/>
            <a:ext cx="6654300" cy="12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606"/>
              <a:buFont typeface="Arial"/>
              <a:buNone/>
            </a:pPr>
            <a:r>
              <a:rPr lang="en-US" sz="4300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Education Planner Workshop</a:t>
            </a:r>
            <a:endParaRPr sz="4300"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607"/>
              <a:buNone/>
            </a:pPr>
            <a:endParaRPr sz="4300"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3" name="Google Shape;73;g15092ef5184_0_15"/>
          <p:cNvSpPr/>
          <p:nvPr/>
        </p:nvSpPr>
        <p:spPr>
          <a:xfrm>
            <a:off x="1215488" y="4303400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g15092ef5184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5488" y="1599267"/>
            <a:ext cx="2528256" cy="606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g15092ef5184_0_15"/>
          <p:cNvSpPr/>
          <p:nvPr/>
        </p:nvSpPr>
        <p:spPr>
          <a:xfrm>
            <a:off x="0" y="0"/>
            <a:ext cx="12192000" cy="60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5092ef5184_0_15"/>
          <p:cNvSpPr txBox="1">
            <a:spLocks noGrp="1"/>
          </p:cNvSpPr>
          <p:nvPr>
            <p:ph type="subTitle" idx="4294967295"/>
          </p:nvPr>
        </p:nvSpPr>
        <p:spPr>
          <a:xfrm>
            <a:off x="1077154" y="4569933"/>
            <a:ext cx="58791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lnSpcReduction="20000"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 School Plan</a:t>
            </a:r>
            <a:endParaRPr sz="24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7" name="Google Shape;77;g15092ef5184_0_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47957" y="1257500"/>
            <a:ext cx="6912534" cy="43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5092ef5184_0_15"/>
          <p:cNvPicPr preferRelativeResize="0"/>
          <p:nvPr/>
        </p:nvPicPr>
        <p:blipFill rotWithShape="1">
          <a:blip r:embed="rId5">
            <a:alphaModFix/>
          </a:blip>
          <a:srcRect l="25887" t="27008" r="23709" b="22846"/>
          <a:stretch/>
        </p:blipFill>
        <p:spPr>
          <a:xfrm>
            <a:off x="4346500" y="1184750"/>
            <a:ext cx="2472300" cy="12297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g15092ef5184_0_15"/>
          <p:cNvSpPr/>
          <p:nvPr/>
        </p:nvSpPr>
        <p:spPr>
          <a:xfrm>
            <a:off x="7086050" y="3051775"/>
            <a:ext cx="1896900" cy="461100"/>
          </a:xfrm>
          <a:prstGeom prst="donut">
            <a:avLst>
              <a:gd name="adj" fmla="val 12019"/>
            </a:avLst>
          </a:prstGeom>
          <a:solidFill>
            <a:srgbClr val="0092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461a9123da_0_1"/>
          <p:cNvSpPr txBox="1">
            <a:spLocks noGrp="1"/>
          </p:cNvSpPr>
          <p:nvPr>
            <p:ph type="title" idx="4294967295"/>
          </p:nvPr>
        </p:nvSpPr>
        <p:spPr>
          <a:xfrm>
            <a:off x="1110383" y="331683"/>
            <a:ext cx="98724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Next Steps for Students </a:t>
            </a:r>
            <a:endParaRPr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0" name="Google Shape;170;g1461a9123da_0_1"/>
          <p:cNvSpPr/>
          <p:nvPr/>
        </p:nvSpPr>
        <p:spPr>
          <a:xfrm>
            <a:off x="1229034" y="1298750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1461a9123da_0_1"/>
          <p:cNvSpPr txBox="1"/>
          <p:nvPr/>
        </p:nvSpPr>
        <p:spPr>
          <a:xfrm>
            <a:off x="2017963" y="1722075"/>
            <a:ext cx="6276600" cy="5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Complete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your High Schools Plan(s)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2" name="Google Shape;172;g1461a9123da_0_1"/>
          <p:cNvSpPr/>
          <p:nvPr/>
        </p:nvSpPr>
        <p:spPr>
          <a:xfrm>
            <a:off x="1245340" y="1652171"/>
            <a:ext cx="595500" cy="645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1461a9123da_0_1"/>
          <p:cNvSpPr txBox="1"/>
          <p:nvPr/>
        </p:nvSpPr>
        <p:spPr>
          <a:xfrm>
            <a:off x="1229025" y="1652175"/>
            <a:ext cx="595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1</a:t>
            </a:r>
            <a:endParaRPr sz="2800" b="1" i="0" u="none" strike="noStrike" cap="none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74" name="Google Shape;174;g1461a9123da_0_1"/>
          <p:cNvSpPr txBox="1"/>
          <p:nvPr/>
        </p:nvSpPr>
        <p:spPr>
          <a:xfrm>
            <a:off x="2016900" y="4525625"/>
            <a:ext cx="95682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your High School Plan(s) to your </a:t>
            </a: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Career Life Portfolio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include a </a:t>
            </a: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reflection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on your experience creating the plan(s)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g1461a9123da_0_1"/>
          <p:cNvSpPr txBox="1"/>
          <p:nvPr/>
        </p:nvSpPr>
        <p:spPr>
          <a:xfrm>
            <a:off x="2017975" y="3450463"/>
            <a:ext cx="97572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Review your </a:t>
            </a: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Pathway Eligibility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see if your programs of interest are attainable with your current plan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6" name="Google Shape;176;g1461a9123da_0_1"/>
          <p:cNvSpPr txBox="1"/>
          <p:nvPr/>
        </p:nvSpPr>
        <p:spPr>
          <a:xfrm>
            <a:off x="2016900" y="5554075"/>
            <a:ext cx="9645600" cy="6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Reach out to your Teacher or school Guidance Counsellor if you have any questions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about your plan or need help with your pathways planning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7" name="Google Shape;177;g1461a9123da_0_1"/>
          <p:cNvSpPr txBox="1"/>
          <p:nvPr/>
        </p:nvSpPr>
        <p:spPr>
          <a:xfrm>
            <a:off x="2017975" y="2532175"/>
            <a:ext cx="94518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View Progress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on the </a:t>
            </a:r>
            <a:r>
              <a:rPr lang="en-US" sz="20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Graduation Indicator</a:t>
            </a:r>
            <a:r>
              <a:rPr lang="en-US" sz="20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ensure you have met all your diploma requirements </a:t>
            </a:r>
            <a:endParaRPr sz="20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8" name="Google Shape;178;g1461a9123da_0_1"/>
          <p:cNvSpPr/>
          <p:nvPr/>
        </p:nvSpPr>
        <p:spPr>
          <a:xfrm>
            <a:off x="1237178" y="2567609"/>
            <a:ext cx="595500" cy="645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1461a9123da_0_1"/>
          <p:cNvSpPr txBox="1"/>
          <p:nvPr/>
        </p:nvSpPr>
        <p:spPr>
          <a:xfrm>
            <a:off x="1220863" y="2567613"/>
            <a:ext cx="595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2</a:t>
            </a:r>
            <a:endParaRPr sz="2800" b="1" i="0" u="none" strike="noStrike" cap="none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0" name="Google Shape;180;g1461a9123da_0_1"/>
          <p:cNvSpPr/>
          <p:nvPr/>
        </p:nvSpPr>
        <p:spPr>
          <a:xfrm>
            <a:off x="1245328" y="3524684"/>
            <a:ext cx="595500" cy="645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1461a9123da_0_1"/>
          <p:cNvSpPr txBox="1"/>
          <p:nvPr/>
        </p:nvSpPr>
        <p:spPr>
          <a:xfrm>
            <a:off x="1229013" y="3524688"/>
            <a:ext cx="595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3</a:t>
            </a:r>
            <a:endParaRPr sz="2800" b="1" i="0" u="none" strike="noStrike" cap="none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2" name="Google Shape;182;g1461a9123da_0_1"/>
          <p:cNvSpPr/>
          <p:nvPr/>
        </p:nvSpPr>
        <p:spPr>
          <a:xfrm>
            <a:off x="1242878" y="4566946"/>
            <a:ext cx="595500" cy="645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g1461a9123da_0_1"/>
          <p:cNvSpPr txBox="1"/>
          <p:nvPr/>
        </p:nvSpPr>
        <p:spPr>
          <a:xfrm>
            <a:off x="1226563" y="4566950"/>
            <a:ext cx="595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4</a:t>
            </a:r>
            <a:endParaRPr sz="2800" b="1" i="0" u="none" strike="noStrike" cap="none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4" name="Google Shape;184;g1461a9123da_0_1"/>
          <p:cNvSpPr/>
          <p:nvPr/>
        </p:nvSpPr>
        <p:spPr>
          <a:xfrm>
            <a:off x="1242878" y="5673771"/>
            <a:ext cx="595500" cy="645300"/>
          </a:xfrm>
          <a:prstGeom prst="roundRect">
            <a:avLst>
              <a:gd name="adj" fmla="val 16667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1461a9123da_0_1"/>
          <p:cNvSpPr txBox="1"/>
          <p:nvPr/>
        </p:nvSpPr>
        <p:spPr>
          <a:xfrm>
            <a:off x="1226563" y="5673775"/>
            <a:ext cx="595500" cy="7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5</a:t>
            </a:r>
            <a:endParaRPr sz="2800" b="1" i="0" u="none" strike="noStrike" cap="none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86" name="Google Shape;186;g1461a9123da_0_1"/>
          <p:cNvSpPr/>
          <p:nvPr/>
        </p:nvSpPr>
        <p:spPr>
          <a:xfrm>
            <a:off x="8488000" y="331675"/>
            <a:ext cx="3287100" cy="1863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1461a9123da_0_1"/>
          <p:cNvSpPr txBox="1"/>
          <p:nvPr/>
        </p:nvSpPr>
        <p:spPr>
          <a:xfrm>
            <a:off x="8599000" y="346975"/>
            <a:ext cx="3176100" cy="20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Pro Tip: </a:t>
            </a:r>
            <a:endParaRPr sz="2000" b="1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Create multiple plans for different programs &amp; occupations of interest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3F3F3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123ae723957_1_6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6835" y="1616534"/>
            <a:ext cx="738000" cy="73803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123ae723957_1_607"/>
          <p:cNvSpPr/>
          <p:nvPr/>
        </p:nvSpPr>
        <p:spPr>
          <a:xfrm>
            <a:off x="5792388" y="3944266"/>
            <a:ext cx="606900" cy="432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123ae723957_1_607"/>
          <p:cNvSpPr txBox="1"/>
          <p:nvPr/>
        </p:nvSpPr>
        <p:spPr>
          <a:xfrm>
            <a:off x="2318983" y="2539458"/>
            <a:ext cx="7553700" cy="5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Thank you </a:t>
            </a:r>
            <a:endParaRPr sz="37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37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for your time!</a:t>
            </a:r>
            <a:endParaRPr sz="37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95" name="Google Shape;195;g123ae723957_1_607"/>
          <p:cNvSpPr txBox="1"/>
          <p:nvPr/>
        </p:nvSpPr>
        <p:spPr>
          <a:xfrm>
            <a:off x="1759708" y="4430942"/>
            <a:ext cx="8672700" cy="4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support@myBlueprint.ca </a:t>
            </a: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1-888-901-5505</a:t>
            </a: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2400" b="1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6" name="Google Shape;196;g123ae723957_1_6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14967" y="-458933"/>
            <a:ext cx="6010368" cy="7775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23ae723957_1_6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2833667" y="-458933"/>
            <a:ext cx="6010368" cy="7775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147bba94150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43367" y="-458933"/>
            <a:ext cx="6010368" cy="777586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147bba94150_0_0"/>
          <p:cNvSpPr txBox="1">
            <a:spLocks noGrp="1"/>
          </p:cNvSpPr>
          <p:nvPr>
            <p:ph type="title" idx="4294967295"/>
          </p:nvPr>
        </p:nvSpPr>
        <p:spPr>
          <a:xfrm>
            <a:off x="1100524" y="796333"/>
            <a:ext cx="28167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Agenda</a:t>
            </a:r>
            <a:endParaRPr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86" name="Google Shape;86;g147bba94150_0_0"/>
          <p:cNvSpPr txBox="1">
            <a:spLocks noGrp="1"/>
          </p:cNvSpPr>
          <p:nvPr>
            <p:ph type="subTitle" idx="4294967295"/>
          </p:nvPr>
        </p:nvSpPr>
        <p:spPr>
          <a:xfrm>
            <a:off x="1060090" y="2004146"/>
            <a:ext cx="5879100" cy="28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-464819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520"/>
              <a:buFont typeface="Open Sans"/>
              <a:buAutoNum type="arabicPeriod"/>
            </a:pPr>
            <a:r>
              <a:rPr lang="en-US" sz="252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Introductions</a:t>
            </a:r>
            <a:endParaRPr sz="252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64819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20"/>
              <a:buFont typeface="Open Sans"/>
              <a:buAutoNum type="arabicPeriod"/>
            </a:pPr>
            <a:r>
              <a:rPr lang="en-US" sz="252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Benefits of myBlueprint</a:t>
            </a:r>
            <a:endParaRPr sz="252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64819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20"/>
              <a:buFont typeface="Open Sans"/>
              <a:buAutoNum type="arabicPeriod"/>
            </a:pPr>
            <a:r>
              <a:rPr lang="en-US" sz="252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How to Log In </a:t>
            </a:r>
            <a:endParaRPr sz="252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64818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20"/>
              <a:buFont typeface="Open Sans"/>
              <a:buAutoNum type="arabicPeriod"/>
            </a:pPr>
            <a:r>
              <a:rPr lang="en-US" sz="252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 School Planner Demo</a:t>
            </a:r>
            <a:endParaRPr sz="252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64819" algn="l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2520"/>
              <a:buFont typeface="Open Sans"/>
              <a:buAutoNum type="arabicPeriod"/>
            </a:pPr>
            <a:r>
              <a:rPr lang="en-US" sz="252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Playtime</a:t>
            </a:r>
            <a:endParaRPr sz="252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64819" algn="l" rtl="0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rgbClr val="434343"/>
              </a:buClr>
              <a:buSzPts val="2520"/>
              <a:buFont typeface="Open Sans"/>
              <a:buAutoNum type="arabicPeriod"/>
            </a:pPr>
            <a:r>
              <a:rPr lang="en-US" sz="252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Discussion + Q&amp;A</a:t>
            </a:r>
            <a:endParaRPr sz="252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g147bba94150_0_0"/>
          <p:cNvSpPr/>
          <p:nvPr/>
        </p:nvSpPr>
        <p:spPr>
          <a:xfrm>
            <a:off x="1219184" y="1763400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g147bba94150_0_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8651" y="1529449"/>
            <a:ext cx="10135276" cy="46106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g147bba94150_0_44"/>
          <p:cNvSpPr txBox="1">
            <a:spLocks noGrp="1"/>
          </p:cNvSpPr>
          <p:nvPr>
            <p:ph type="title" idx="4294967295"/>
          </p:nvPr>
        </p:nvSpPr>
        <p:spPr>
          <a:xfrm>
            <a:off x="646600" y="311950"/>
            <a:ext cx="117471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Student-Centered &amp; Inquiry-Based </a:t>
            </a:r>
            <a:r>
              <a:rPr lang="en-US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Approach</a:t>
            </a:r>
            <a:endParaRPr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</a:pPr>
            <a:endParaRPr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94" name="Google Shape;94;g147bba94150_0_44"/>
          <p:cNvSpPr/>
          <p:nvPr/>
        </p:nvSpPr>
        <p:spPr>
          <a:xfrm>
            <a:off x="794859" y="1187050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47bba94150_0_44"/>
          <p:cNvSpPr/>
          <p:nvPr/>
        </p:nvSpPr>
        <p:spPr>
          <a:xfrm rot="8565534">
            <a:off x="1125561" y="4569749"/>
            <a:ext cx="2444931" cy="1054402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0092FF"/>
          </a:solidFill>
          <a:ln w="28575" cap="flat" cmpd="sng">
            <a:solidFill>
              <a:srgbClr val="FFAB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5092ef5184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g15092ef5184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g15092ef5184_0_0"/>
          <p:cNvSpPr txBox="1"/>
          <p:nvPr/>
        </p:nvSpPr>
        <p:spPr>
          <a:xfrm>
            <a:off x="1649025" y="2711050"/>
            <a:ext cx="7656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How to Log In</a:t>
            </a:r>
            <a:endParaRPr sz="43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endParaRPr sz="43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03" name="Google Shape;103;g15092ef5184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07862" y="1871411"/>
            <a:ext cx="4575124" cy="399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47bba94150_0_102"/>
          <p:cNvSpPr/>
          <p:nvPr/>
        </p:nvSpPr>
        <p:spPr>
          <a:xfrm>
            <a:off x="488725" y="3582550"/>
            <a:ext cx="6642600" cy="24897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147bba94150_0_102"/>
          <p:cNvSpPr/>
          <p:nvPr/>
        </p:nvSpPr>
        <p:spPr>
          <a:xfrm>
            <a:off x="1096509" y="1142800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g147bba94150_0_102"/>
          <p:cNvSpPr txBox="1">
            <a:spLocks noGrp="1"/>
          </p:cNvSpPr>
          <p:nvPr>
            <p:ph type="subTitle" idx="4294967295"/>
          </p:nvPr>
        </p:nvSpPr>
        <p:spPr>
          <a:xfrm>
            <a:off x="488725" y="1491425"/>
            <a:ext cx="6453000" cy="32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Visit</a:t>
            </a: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1" i="0" u="sng" strike="noStrike" cap="none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www.myBlueprint.ca/anglophonesouth</a:t>
            </a:r>
            <a:b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3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6096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School Account Login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and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they can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sign in with their school email/username and password</a:t>
            </a:r>
            <a:b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1" name="Google Shape;111;g147bba94150_0_10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3200" y="-383387"/>
            <a:ext cx="5812176" cy="762477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147bba94150_0_102"/>
          <p:cNvSpPr/>
          <p:nvPr/>
        </p:nvSpPr>
        <p:spPr>
          <a:xfrm>
            <a:off x="7493325" y="1368975"/>
            <a:ext cx="3962100" cy="3870000"/>
          </a:xfrm>
          <a:prstGeom prst="rect">
            <a:avLst/>
          </a:prstGeom>
          <a:solidFill>
            <a:srgbClr val="22224C"/>
          </a:solidFill>
          <a:ln>
            <a:noFill/>
          </a:ln>
          <a:effectLst>
            <a:outerShdw blurRad="185738" dist="142875" dir="3600000" algn="bl" rotWithShape="0">
              <a:srgbClr val="00B0F0">
                <a:alpha val="4784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g147bba94150_0_10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71375" y="1576751"/>
            <a:ext cx="3806006" cy="345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g147bba94150_0_102"/>
          <p:cNvSpPr txBox="1">
            <a:spLocks noGrp="1"/>
          </p:cNvSpPr>
          <p:nvPr>
            <p:ph type="title" idx="4294967295"/>
          </p:nvPr>
        </p:nvSpPr>
        <p:spPr>
          <a:xfrm>
            <a:off x="918375" y="327075"/>
            <a:ext cx="8353500" cy="7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Student Log In / Account Creation</a:t>
            </a:r>
            <a:endParaRPr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15" name="Google Shape;115;g147bba94150_0_102"/>
          <p:cNvSpPr txBox="1"/>
          <p:nvPr/>
        </p:nvSpPr>
        <p:spPr>
          <a:xfrm>
            <a:off x="664800" y="3695650"/>
            <a:ext cx="6368100" cy="21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Pro Tip for Teachers: You can find these instructions in your Teacher account! </a:t>
            </a:r>
            <a:endParaRPr sz="1800" b="0" i="0" u="none" strike="noStrike" cap="none">
              <a:solidFill>
                <a:srgbClr val="434343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the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Help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button in the bottom right corner of your teacher account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AutoNum type="arabicPeriod"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Get Students Started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on the pop-up menu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3ae723957_1_46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g123ae723957_1_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g123ae723957_1_469"/>
          <p:cNvSpPr txBox="1"/>
          <p:nvPr/>
        </p:nvSpPr>
        <p:spPr>
          <a:xfrm>
            <a:off x="910450" y="2005125"/>
            <a:ext cx="7656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Student Account Demo </a:t>
            </a:r>
            <a:endParaRPr sz="43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3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High School Planner</a:t>
            </a:r>
            <a:endParaRPr sz="43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23" name="Google Shape;123;g123ae723957_1_4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5250" y="2317875"/>
            <a:ext cx="5526349" cy="5526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47bba94150_0_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147bba94150_0_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g147bba94150_0_94"/>
          <p:cNvSpPr txBox="1"/>
          <p:nvPr/>
        </p:nvSpPr>
        <p:spPr>
          <a:xfrm>
            <a:off x="910450" y="2407225"/>
            <a:ext cx="7656900" cy="89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300" b="1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Student Account Playtime </a:t>
            </a:r>
            <a:endParaRPr sz="4300" b="1" i="0" u="none" strike="noStrike" cap="none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en-US" sz="4300" b="0" i="0" u="none" strike="noStrike" cap="non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High School Plan Creation</a:t>
            </a:r>
            <a:endParaRPr sz="4300" b="0" i="0" u="none" strike="noStrike" cap="none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pic>
        <p:nvPicPr>
          <p:cNvPr id="131" name="Google Shape;131;g147bba94150_0_9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07875" y="2836050"/>
            <a:ext cx="3964976" cy="3543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6980ea1ade_0_108"/>
          <p:cNvSpPr/>
          <p:nvPr/>
        </p:nvSpPr>
        <p:spPr>
          <a:xfrm>
            <a:off x="8298100" y="307125"/>
            <a:ext cx="3538800" cy="18369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accent4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6980ea1ade_0_108"/>
          <p:cNvSpPr txBox="1">
            <a:spLocks noGrp="1"/>
          </p:cNvSpPr>
          <p:nvPr>
            <p:ph type="title" idx="4294967295"/>
          </p:nvPr>
        </p:nvSpPr>
        <p:spPr>
          <a:xfrm>
            <a:off x="1153413" y="434700"/>
            <a:ext cx="106875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Playtime: High School Plan</a:t>
            </a:r>
            <a:endParaRPr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38" name="Google Shape;138;g16980ea1ade_0_108"/>
          <p:cNvSpPr/>
          <p:nvPr/>
        </p:nvSpPr>
        <p:spPr>
          <a:xfrm>
            <a:off x="1272034" y="1348225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16980ea1ade_0_108"/>
          <p:cNvSpPr txBox="1">
            <a:spLocks noGrp="1"/>
          </p:cNvSpPr>
          <p:nvPr>
            <p:ph type="subTitle" idx="4294967295"/>
          </p:nvPr>
        </p:nvSpPr>
        <p:spPr>
          <a:xfrm>
            <a:off x="1840230" y="1699063"/>
            <a:ext cx="91905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5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Select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High School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on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the left navigation menu</a:t>
            </a:r>
            <a:endParaRPr sz="18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0" name="Google Shape;140;g16980ea1ade_0_108"/>
          <p:cNvSpPr/>
          <p:nvPr/>
        </p:nvSpPr>
        <p:spPr>
          <a:xfrm>
            <a:off x="1162076" y="1684975"/>
            <a:ext cx="606900" cy="606900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16980ea1ade_0_108"/>
          <p:cNvSpPr txBox="1">
            <a:spLocks noGrp="1"/>
          </p:cNvSpPr>
          <p:nvPr>
            <p:ph type="title" idx="4294967295"/>
          </p:nvPr>
        </p:nvSpPr>
        <p:spPr>
          <a:xfrm>
            <a:off x="1100676" y="1645127"/>
            <a:ext cx="729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263"/>
              <a:buNone/>
            </a:pPr>
            <a:r>
              <a:rPr lang="en-US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A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2" name="Google Shape;142;g16980ea1ade_0_108"/>
          <p:cNvSpPr txBox="1">
            <a:spLocks noGrp="1"/>
          </p:cNvSpPr>
          <p:nvPr>
            <p:ph type="subTitle" idx="4294967295"/>
          </p:nvPr>
        </p:nvSpPr>
        <p:spPr>
          <a:xfrm>
            <a:off x="1901975" y="2378250"/>
            <a:ext cx="93249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800" b="1" i="1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First time creating a plan?</a:t>
            </a:r>
            <a:r>
              <a:rPr lang="en-US" sz="1800" b="1" i="1" u="none" strike="noStrike" cap="none">
                <a:solidFill>
                  <a:srgbClr val="FFAB4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Plan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select your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diploma,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create a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for your plan. 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Create New Plan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get started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3" name="Google Shape;143;g16980ea1ade_0_108"/>
          <p:cNvSpPr/>
          <p:nvPr/>
        </p:nvSpPr>
        <p:spPr>
          <a:xfrm>
            <a:off x="1172026" y="2519215"/>
            <a:ext cx="606900" cy="606900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g16980ea1ade_0_108"/>
          <p:cNvSpPr txBox="1">
            <a:spLocks noGrp="1"/>
          </p:cNvSpPr>
          <p:nvPr>
            <p:ph type="title" idx="4294967295"/>
          </p:nvPr>
        </p:nvSpPr>
        <p:spPr>
          <a:xfrm>
            <a:off x="1110626" y="2489361"/>
            <a:ext cx="729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263"/>
              <a:buNone/>
            </a:pPr>
            <a:r>
              <a:rPr lang="en-US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B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5" name="Google Shape;145;g16980ea1ade_0_108"/>
          <p:cNvSpPr txBox="1">
            <a:spLocks noGrp="1"/>
          </p:cNvSpPr>
          <p:nvPr>
            <p:ph type="subTitle" idx="4294967295"/>
          </p:nvPr>
        </p:nvSpPr>
        <p:spPr>
          <a:xfrm>
            <a:off x="1878925" y="3353427"/>
            <a:ext cx="100605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52"/>
              <a:buFont typeface="Arial"/>
              <a:buNone/>
            </a:pPr>
            <a:r>
              <a:rPr lang="en-US" sz="1800" b="1" i="1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Already have an old plan and want to start fresh?</a:t>
            </a:r>
            <a:r>
              <a:rPr lang="en-US" sz="1800" b="0" i="1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View Plans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the top right corner and 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New Plan. 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Select your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diploma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write a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name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, and 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Create New Plan</a:t>
            </a:r>
            <a:endParaRPr sz="18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6" name="Google Shape;146;g16980ea1ade_0_108"/>
          <p:cNvSpPr/>
          <p:nvPr/>
        </p:nvSpPr>
        <p:spPr>
          <a:xfrm>
            <a:off x="1172076" y="3449198"/>
            <a:ext cx="606900" cy="606900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g16980ea1ade_0_108"/>
          <p:cNvSpPr txBox="1">
            <a:spLocks noGrp="1"/>
          </p:cNvSpPr>
          <p:nvPr>
            <p:ph type="title" idx="4294967295"/>
          </p:nvPr>
        </p:nvSpPr>
        <p:spPr>
          <a:xfrm>
            <a:off x="1100683" y="3419343"/>
            <a:ext cx="729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263"/>
              <a:buNone/>
            </a:pPr>
            <a:r>
              <a:rPr lang="en-US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C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8" name="Google Shape;148;g16980ea1ade_0_108"/>
          <p:cNvSpPr txBox="1">
            <a:spLocks noGrp="1"/>
          </p:cNvSpPr>
          <p:nvPr>
            <p:ph type="subTitle" idx="4294967295"/>
          </p:nvPr>
        </p:nvSpPr>
        <p:spPr>
          <a:xfrm>
            <a:off x="1901975" y="4373000"/>
            <a:ext cx="99390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on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boxes with a (+)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in the High School Plan to add a course. Search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keywords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and use the available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filters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help your search. Select a course to view the description and information about prerequisites &amp; corequisites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9" name="Google Shape;149;g16980ea1ade_0_108"/>
          <p:cNvSpPr/>
          <p:nvPr/>
        </p:nvSpPr>
        <p:spPr>
          <a:xfrm>
            <a:off x="1152076" y="4480280"/>
            <a:ext cx="606900" cy="606900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16980ea1ade_0_108"/>
          <p:cNvSpPr txBox="1">
            <a:spLocks noGrp="1"/>
          </p:cNvSpPr>
          <p:nvPr>
            <p:ph type="title" idx="4294967295"/>
          </p:nvPr>
        </p:nvSpPr>
        <p:spPr>
          <a:xfrm>
            <a:off x="1100670" y="4460419"/>
            <a:ext cx="729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263"/>
              <a:buNone/>
            </a:pPr>
            <a:r>
              <a:rPr lang="en-US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51" name="Google Shape;151;g16980ea1ade_0_108"/>
          <p:cNvSpPr txBox="1">
            <a:spLocks noGrp="1"/>
          </p:cNvSpPr>
          <p:nvPr>
            <p:ph type="subTitle" idx="4294967295"/>
          </p:nvPr>
        </p:nvSpPr>
        <p:spPr>
          <a:xfrm>
            <a:off x="1901925" y="5681275"/>
            <a:ext cx="8029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Click 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Add Course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place the course into your High School Plan. If the box turns red, hover your cursor over the</a:t>
            </a:r>
            <a:r>
              <a:rPr lang="en-US" sz="18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(!) icon</a:t>
            </a:r>
            <a:r>
              <a:rPr lang="en-US"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 to see what the issue is </a:t>
            </a:r>
            <a:endParaRPr sz="18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2" name="Google Shape;152;g16980ea1ade_0_108"/>
          <p:cNvSpPr/>
          <p:nvPr/>
        </p:nvSpPr>
        <p:spPr>
          <a:xfrm>
            <a:off x="1172026" y="5778637"/>
            <a:ext cx="606900" cy="606900"/>
          </a:xfrm>
          <a:prstGeom prst="ellipse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g16980ea1ade_0_108"/>
          <p:cNvSpPr txBox="1">
            <a:spLocks noGrp="1"/>
          </p:cNvSpPr>
          <p:nvPr>
            <p:ph type="title" idx="4294967295"/>
          </p:nvPr>
        </p:nvSpPr>
        <p:spPr>
          <a:xfrm>
            <a:off x="1110626" y="5758776"/>
            <a:ext cx="7296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52263"/>
              <a:buNone/>
            </a:pPr>
            <a:r>
              <a:rPr lang="en-US" sz="27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</a:t>
            </a:r>
            <a:endParaRPr sz="27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154" name="Google Shape;154;g16980ea1ade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3426" y="5758775"/>
            <a:ext cx="2047406" cy="93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6980ea1ade_0_108"/>
          <p:cNvSpPr txBox="1"/>
          <p:nvPr/>
        </p:nvSpPr>
        <p:spPr>
          <a:xfrm>
            <a:off x="8298100" y="307125"/>
            <a:ext cx="3538800" cy="17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PRO TIP:</a:t>
            </a:r>
            <a:br>
              <a:rPr lang="en-US" sz="1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700" b="1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Review your </a:t>
            </a:r>
            <a:r>
              <a:rPr lang="en-US" sz="140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Career Life Portfolios </a:t>
            </a:r>
            <a:r>
              <a:rPr lang="en-US"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from last workshop to see your favourite programs and occupations. Add courses to your High School Plan that align with those favourites. </a:t>
            </a: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7bba94150_0_115"/>
          <p:cNvSpPr txBox="1">
            <a:spLocks noGrp="1"/>
          </p:cNvSpPr>
          <p:nvPr>
            <p:ph type="title" idx="4294967295"/>
          </p:nvPr>
        </p:nvSpPr>
        <p:spPr>
          <a:xfrm>
            <a:off x="1100526" y="796333"/>
            <a:ext cx="10028100" cy="8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b="1">
                <a:solidFill>
                  <a:srgbClr val="22224C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Discussion + Q&amp;A </a:t>
            </a:r>
            <a:endParaRPr b="1">
              <a:solidFill>
                <a:srgbClr val="22224C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1" name="Google Shape;161;g147bba94150_0_115"/>
          <p:cNvSpPr/>
          <p:nvPr/>
        </p:nvSpPr>
        <p:spPr>
          <a:xfrm>
            <a:off x="1219184" y="1763400"/>
            <a:ext cx="606900" cy="45900"/>
          </a:xfrm>
          <a:prstGeom prst="rect">
            <a:avLst/>
          </a:prstGeom>
          <a:solidFill>
            <a:srgbClr val="0092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147bba94150_0_115"/>
          <p:cNvSpPr txBox="1">
            <a:spLocks noGrp="1"/>
          </p:cNvSpPr>
          <p:nvPr>
            <p:ph type="subTitle" idx="4294967295"/>
          </p:nvPr>
        </p:nvSpPr>
        <p:spPr>
          <a:xfrm>
            <a:off x="968500" y="2319600"/>
            <a:ext cx="6335700" cy="45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600" b="0" i="1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Now it’s time to have an open discussion to share ideas and ask questions!</a:t>
            </a:r>
            <a:br>
              <a:rPr lang="en-US" sz="2600" b="0" i="1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2600" b="0" i="1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13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000" b="0" i="1" u="none" strike="noStrike" cap="none">
                <a:solidFill>
                  <a:srgbClr val="0092FF"/>
                </a:solidFill>
                <a:latin typeface="Open Sans"/>
                <a:ea typeface="Open Sans"/>
                <a:cs typeface="Open Sans"/>
                <a:sym typeface="Open Sans"/>
              </a:rPr>
              <a:t>Remember, questions that cannot be answered now will be recorded and shared with myBlueprint support. </a:t>
            </a:r>
            <a:endParaRPr sz="2000" b="0" i="1" u="none" strike="noStrike" cap="none">
              <a:solidFill>
                <a:srgbClr val="0092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3" name="Google Shape;163;g147bba94150_0_1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00976" y="1518175"/>
            <a:ext cx="4476601" cy="385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4" name="Google Shape;164;g147bba94150_0_115"/>
          <p:cNvCxnSpPr/>
          <p:nvPr/>
        </p:nvCxnSpPr>
        <p:spPr>
          <a:xfrm>
            <a:off x="3559875" y="4554550"/>
            <a:ext cx="1256400" cy="0"/>
          </a:xfrm>
          <a:prstGeom prst="straightConnector1">
            <a:avLst/>
          </a:prstGeom>
          <a:noFill/>
          <a:ln w="38100" cap="flat" cmpd="sng">
            <a:solidFill>
              <a:srgbClr val="0092FF"/>
            </a:solidFill>
            <a:prstDash val="dot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F170D5144145489F4309851EC893FA" ma:contentTypeVersion="14" ma:contentTypeDescription="Create a new document." ma:contentTypeScope="" ma:versionID="db707a4fe973bfdb81f40d681e1db678">
  <xsd:schema xmlns:xsd="http://www.w3.org/2001/XMLSchema" xmlns:xs="http://www.w3.org/2001/XMLSchema" xmlns:p="http://schemas.microsoft.com/office/2006/metadata/properties" xmlns:ns2="e3875f03-9d39-4f11-a659-538c014e4a4f" xmlns:ns3="5d0a9016-8c1f-4898-94ac-84d8bf4b2998" targetNamespace="http://schemas.microsoft.com/office/2006/metadata/properties" ma:root="true" ma:fieldsID="2848653ec4497b12b215f8e7540c1f29" ns2:_="" ns3:_="">
    <xsd:import namespace="e3875f03-9d39-4f11-a659-538c014e4a4f"/>
    <xsd:import namespace="5d0a9016-8c1f-4898-94ac-84d8bf4b299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875f03-9d39-4f11-a659-538c014e4a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f95d1645-1b78-4f08-b297-5a94c230cb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0a9016-8c1f-4898-94ac-84d8bf4b299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9d3a1f1-39b4-4fca-9a3b-45181ff84f80}" ma:internalName="TaxCatchAll" ma:showField="CatchAllData" ma:web="5d0a9016-8c1f-4898-94ac-84d8bf4b29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875f03-9d39-4f11-a659-538c014e4a4f">
      <Terms xmlns="http://schemas.microsoft.com/office/infopath/2007/PartnerControls"/>
    </lcf76f155ced4ddcb4097134ff3c332f>
    <TaxCatchAll xmlns="5d0a9016-8c1f-4898-94ac-84d8bf4b2998" xsi:nil="true"/>
  </documentManagement>
</p:properties>
</file>

<file path=customXml/itemProps1.xml><?xml version="1.0" encoding="utf-8"?>
<ds:datastoreItem xmlns:ds="http://schemas.openxmlformats.org/officeDocument/2006/customXml" ds:itemID="{45DABD35-3201-4D34-A5A6-609C7DD371B5}"/>
</file>

<file path=customXml/itemProps2.xml><?xml version="1.0" encoding="utf-8"?>
<ds:datastoreItem xmlns:ds="http://schemas.openxmlformats.org/officeDocument/2006/customXml" ds:itemID="{696A8783-82AA-474B-9919-FC63A1CF3AC9}"/>
</file>

<file path=customXml/itemProps3.xml><?xml version="1.0" encoding="utf-8"?>
<ds:datastoreItem xmlns:ds="http://schemas.openxmlformats.org/officeDocument/2006/customXml" ds:itemID="{9B9A504B-FF5E-41CF-96E7-04F7746D143A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914</Words>
  <Application>Microsoft Office PowerPoint</Application>
  <PresentationFormat>Widescreen</PresentationFormat>
  <Paragraphs>93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Open Sans SemiBold</vt:lpstr>
      <vt:lpstr>Open Sans ExtraBold</vt:lpstr>
      <vt:lpstr>Arial</vt:lpstr>
      <vt:lpstr>Open Sans</vt:lpstr>
      <vt:lpstr>Simple Light</vt:lpstr>
      <vt:lpstr>Education Planner Workshop </vt:lpstr>
      <vt:lpstr>Agenda</vt:lpstr>
      <vt:lpstr>Student-Centered &amp; Inquiry-Based Approach </vt:lpstr>
      <vt:lpstr>PowerPoint Presentation</vt:lpstr>
      <vt:lpstr>Student Log In / Account Creation</vt:lpstr>
      <vt:lpstr>PowerPoint Presentation</vt:lpstr>
      <vt:lpstr>PowerPoint Presentation</vt:lpstr>
      <vt:lpstr>Playtime: High School Plan</vt:lpstr>
      <vt:lpstr>Discussion + Q&amp;A </vt:lpstr>
      <vt:lpstr>Next Steps for Students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 Planner Workshop </dc:title>
  <dc:creator>Sandra Louise Fox</dc:creator>
  <cp:lastModifiedBy>Berry, Tricia (EECD/EDPE)</cp:lastModifiedBy>
  <cp:revision>2</cp:revision>
  <dcterms:created xsi:type="dcterms:W3CDTF">2019-10-07T22:41:11Z</dcterms:created>
  <dcterms:modified xsi:type="dcterms:W3CDTF">2023-11-06T15:03:14Z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0x010100B9F170D5144145489F4309851EC893FA</vt:lpwstr>
  </property>
</Properties>
</file>