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Open Sans" pitchFamily="2" charset="0"/>
      <p:regular r:id="rId14"/>
      <p:bold r:id="rId15"/>
      <p:italic r:id="rId16"/>
      <p:boldItalic r:id="rId17"/>
    </p:embeddedFont>
    <p:embeddedFont>
      <p:font typeface="Open Sans ExtraBold" pitchFamily="2" charset="0"/>
      <p:bold r:id="rId18"/>
      <p:boldItalic r:id="rId19"/>
    </p:embeddedFont>
    <p:embeddedFont>
      <p:font typeface="Roboto" panose="020000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44">
          <p15:clr>
            <a:srgbClr val="A4A3A4"/>
          </p15:clr>
        </p15:guide>
        <p15:guide id="2" pos="2880">
          <p15:clr>
            <a:srgbClr val="A4A3A4"/>
          </p15:clr>
        </p15:guide>
        <p15:guide id="3" pos="5184">
          <p15:clr>
            <a:srgbClr val="9AA0A6"/>
          </p15:clr>
        </p15:guide>
        <p15:guide id="4" pos="57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63" autoAdjust="0"/>
  </p:normalViewPr>
  <p:slideViewPr>
    <p:cSldViewPr snapToGrid="0">
      <p:cViewPr varScale="1">
        <p:scale>
          <a:sx n="78" d="100"/>
          <a:sy n="78" d="100"/>
        </p:scale>
        <p:origin x="1176" y="72"/>
      </p:cViewPr>
      <p:guideLst>
        <p:guide orient="horz" pos="1644"/>
        <p:guide pos="2880"/>
        <p:guide pos="5184"/>
        <p:guide pos="57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8063979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
        <p:cNvGrpSpPr/>
        <p:nvPr/>
      </p:nvGrpSpPr>
      <p:grpSpPr>
        <a:xfrm>
          <a:off x="0" y="0"/>
          <a:ext cx="0" cy="0"/>
          <a:chOff x="0" y="0"/>
          <a:chExt cx="0" cy="0"/>
        </a:xfrm>
      </p:grpSpPr>
      <p:sp>
        <p:nvSpPr>
          <p:cNvPr id="18" name="Google Shape;18;g87d754e195_0_9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 name="Google Shape;19;g87d754e195_0_9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a:solidFill>
                  <a:schemeClr val="dk1"/>
                </a:solidFill>
                <a:highlight>
                  <a:srgbClr val="FFF2CC"/>
                </a:highlight>
                <a:latin typeface="Open Sans"/>
                <a:ea typeface="Open Sans"/>
                <a:cs typeface="Open Sans"/>
                <a:sym typeface="Open Sans"/>
              </a:rPr>
              <a:t>If you would like to make edits to this presentation, please ‘Make a Copy’ (Go to: File &gt; Make a Copy &gt; Entire Presentation). </a:t>
            </a:r>
            <a:endParaRPr>
              <a:solidFill>
                <a:schemeClr val="dk1"/>
              </a:solidFill>
              <a:highlight>
                <a:srgbClr val="FFF2CC"/>
              </a:highlight>
              <a:latin typeface="Open Sans"/>
              <a:ea typeface="Open Sans"/>
              <a:cs typeface="Open Sans"/>
              <a:sym typeface="Open Sans"/>
            </a:endParaRPr>
          </a:p>
          <a:p>
            <a:pPr marL="0" marR="0" lvl="0" indent="0" algn="l" rtl="0">
              <a:lnSpc>
                <a:spcPct val="115000"/>
              </a:lnSpc>
              <a:spcBef>
                <a:spcPts val="1000"/>
              </a:spcBef>
              <a:spcAft>
                <a:spcPts val="1000"/>
              </a:spcAft>
              <a:buNone/>
            </a:pPr>
            <a:r>
              <a:rPr lang="en">
                <a:solidFill>
                  <a:schemeClr val="dk1"/>
                </a:solidFill>
                <a:latin typeface="Open Sans"/>
                <a:ea typeface="Open Sans"/>
                <a:cs typeface="Open Sans"/>
                <a:sym typeface="Open Sans"/>
              </a:rPr>
              <a:t>This activity is an introduction to Vision Board Students will be introduced to the purpose of goal setting through an introductory class brainstorm.  Finally, students will create their Vision Board in Education Planner and will reflect upon their goal in their portfolio. </a:t>
            </a:r>
            <a:endParaRPr>
              <a:latin typeface="Open Sans"/>
              <a:ea typeface="Open Sans"/>
              <a:cs typeface="Open Sans"/>
              <a:sym typeface="Open Sans"/>
            </a:endParaRPr>
          </a:p>
        </p:txBody>
      </p:sp>
    </p:spTree>
    <p:extLst>
      <p:ext uri="{BB962C8B-B14F-4D97-AF65-F5344CB8AC3E}">
        <p14:creationId xmlns:p14="http://schemas.microsoft.com/office/powerpoint/2010/main" val="1809816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37c75d4767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37c75d4767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Open Sans"/>
                <a:ea typeface="Open Sans"/>
                <a:cs typeface="Open Sans"/>
                <a:sym typeface="Open Sans"/>
              </a:rPr>
              <a:t>Teacher Tip! </a:t>
            </a:r>
            <a:r>
              <a:rPr lang="en">
                <a:latin typeface="Open Sans"/>
                <a:ea typeface="Open Sans"/>
                <a:cs typeface="Open Sans"/>
                <a:sym typeface="Open Sans"/>
              </a:rPr>
              <a:t>Have student write a reflection about their vision board! You will be able to give read their reflection and offer them direct feedback from your classroom feed. </a:t>
            </a:r>
            <a:endParaRPr>
              <a:latin typeface="Open Sans"/>
              <a:ea typeface="Open Sans"/>
              <a:cs typeface="Open Sans"/>
              <a:sym typeface="Open Sans"/>
            </a:endParaRPr>
          </a:p>
        </p:txBody>
      </p:sp>
    </p:spTree>
    <p:extLst>
      <p:ext uri="{BB962C8B-B14F-4D97-AF65-F5344CB8AC3E}">
        <p14:creationId xmlns:p14="http://schemas.microsoft.com/office/powerpoint/2010/main" val="1605011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9cacd0ef62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9cacd0ef62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latin typeface="Open Sans"/>
              <a:ea typeface="Open Sans"/>
              <a:cs typeface="Open Sans"/>
              <a:sym typeface="Open Sans"/>
            </a:endParaRPr>
          </a:p>
        </p:txBody>
      </p:sp>
    </p:spTree>
    <p:extLst>
      <p:ext uri="{BB962C8B-B14F-4D97-AF65-F5344CB8AC3E}">
        <p14:creationId xmlns:p14="http://schemas.microsoft.com/office/powerpoint/2010/main" val="2324157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g87d754e195_0_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 name="Google Shape;30;g87d754e195_0_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3322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g13779c9610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 name="Google Shape;37;g13779c9610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u="sng">
                <a:solidFill>
                  <a:schemeClr val="dk1"/>
                </a:solidFill>
                <a:latin typeface="Open Sans"/>
                <a:ea typeface="Open Sans"/>
                <a:cs typeface="Open Sans"/>
                <a:sym typeface="Open Sans"/>
              </a:rPr>
              <a:t>Teacher Tip! </a:t>
            </a:r>
            <a:r>
              <a:rPr lang="en">
                <a:solidFill>
                  <a:schemeClr val="dk1"/>
                </a:solidFill>
                <a:latin typeface="Open Sans"/>
                <a:ea typeface="Open Sans"/>
                <a:cs typeface="Open Sans"/>
                <a:sym typeface="Open Sans"/>
              </a:rPr>
              <a:t> Add music to make the classroom more relaxing as you are guiding your students in the visualisation exercise. </a:t>
            </a:r>
            <a:endParaRPr b="1" u="sng">
              <a:solidFill>
                <a:schemeClr val="dk1"/>
              </a:solidFill>
              <a:latin typeface="Open Sans"/>
              <a:ea typeface="Open Sans"/>
              <a:cs typeface="Open Sans"/>
              <a:sym typeface="Open Sans"/>
            </a:endParaRPr>
          </a:p>
          <a:p>
            <a:pPr marL="0" marR="0" lvl="0" indent="0" algn="l" rtl="0">
              <a:lnSpc>
                <a:spcPct val="115000"/>
              </a:lnSpc>
              <a:spcBef>
                <a:spcPts val="0"/>
              </a:spcBef>
              <a:spcAft>
                <a:spcPts val="1000"/>
              </a:spcAft>
              <a:buNone/>
            </a:pPr>
            <a:endParaRPr>
              <a:latin typeface="Open Sans"/>
              <a:ea typeface="Open Sans"/>
              <a:cs typeface="Open Sans"/>
              <a:sym typeface="Open Sans"/>
            </a:endParaRPr>
          </a:p>
        </p:txBody>
      </p:sp>
    </p:spTree>
    <p:extLst>
      <p:ext uri="{BB962C8B-B14F-4D97-AF65-F5344CB8AC3E}">
        <p14:creationId xmlns:p14="http://schemas.microsoft.com/office/powerpoint/2010/main" val="1773121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137c75d476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137c75d47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u="sng">
                <a:latin typeface="Open Sans"/>
                <a:ea typeface="Open Sans"/>
                <a:cs typeface="Open Sans"/>
                <a:sym typeface="Open Sans"/>
              </a:rPr>
              <a:t>Teacher Tip! </a:t>
            </a:r>
            <a:r>
              <a:rPr lang="en">
                <a:latin typeface="Open Sans"/>
                <a:ea typeface="Open Sans"/>
                <a:cs typeface="Open Sans"/>
                <a:sym typeface="Open Sans"/>
              </a:rPr>
              <a:t>Show this in </a:t>
            </a:r>
            <a:r>
              <a:rPr lang="en" b="1">
                <a:latin typeface="Open Sans"/>
                <a:ea typeface="Open Sans"/>
                <a:cs typeface="Open Sans"/>
                <a:sym typeface="Open Sans"/>
              </a:rPr>
              <a:t>present mode</a:t>
            </a:r>
            <a:r>
              <a:rPr lang="en">
                <a:latin typeface="Open Sans"/>
                <a:ea typeface="Open Sans"/>
                <a:cs typeface="Open Sans"/>
                <a:sym typeface="Open Sans"/>
              </a:rPr>
              <a:t> and the improved goal will be hidden until you click. Before showing the improved goal, </a:t>
            </a:r>
            <a:r>
              <a:rPr lang="en" b="1">
                <a:latin typeface="Open Sans"/>
                <a:ea typeface="Open Sans"/>
                <a:cs typeface="Open Sans"/>
                <a:sym typeface="Open Sans"/>
              </a:rPr>
              <a:t>brainstorm ideas for how the goal could be improved.</a:t>
            </a:r>
            <a:endParaRPr b="1" u="sng">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spTree>
    <p:extLst>
      <p:ext uri="{BB962C8B-B14F-4D97-AF65-F5344CB8AC3E}">
        <p14:creationId xmlns:p14="http://schemas.microsoft.com/office/powerpoint/2010/main" val="766717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5f0614ff9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5f0614ff9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Tree>
    <p:extLst>
      <p:ext uri="{BB962C8B-B14F-4D97-AF65-F5344CB8AC3E}">
        <p14:creationId xmlns:p14="http://schemas.microsoft.com/office/powerpoint/2010/main" val="2248434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5f0614ff97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5f0614ff97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u="sng">
                <a:latin typeface="Open Sans"/>
                <a:ea typeface="Open Sans"/>
                <a:cs typeface="Open Sans"/>
                <a:sym typeface="Open Sans"/>
              </a:rPr>
              <a:t>Teacher Tip! </a:t>
            </a:r>
            <a:r>
              <a:rPr lang="en">
                <a:latin typeface="Open Sans"/>
                <a:ea typeface="Open Sans"/>
                <a:cs typeface="Open Sans"/>
                <a:sym typeface="Open Sans"/>
              </a:rPr>
              <a:t> Give examples to your students and encourage them to dream as big as they want!</a:t>
            </a:r>
            <a:endParaRPr b="1" u="sng">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spTree>
    <p:extLst>
      <p:ext uri="{BB962C8B-B14F-4D97-AF65-F5344CB8AC3E}">
        <p14:creationId xmlns:p14="http://schemas.microsoft.com/office/powerpoint/2010/main" val="1152925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ca4264daf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ca4264daf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u="sng">
                <a:latin typeface="Open Sans"/>
                <a:ea typeface="Open Sans"/>
                <a:cs typeface="Open Sans"/>
                <a:sym typeface="Open Sans"/>
              </a:rPr>
              <a:t>Teacher Tip! </a:t>
            </a:r>
            <a:r>
              <a:rPr lang="en">
                <a:latin typeface="Open Sans"/>
                <a:ea typeface="Open Sans"/>
                <a:cs typeface="Open Sans"/>
                <a:sym typeface="Open Sans"/>
              </a:rPr>
              <a:t> Give examples to your students and encourage them to dream as big as they want!</a:t>
            </a:r>
            <a:endParaRPr b="1" u="sng">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spTree>
    <p:extLst>
      <p:ext uri="{BB962C8B-B14F-4D97-AF65-F5344CB8AC3E}">
        <p14:creationId xmlns:p14="http://schemas.microsoft.com/office/powerpoint/2010/main" val="1610909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5f0614ff97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5f0614ff97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Tree>
    <p:extLst>
      <p:ext uri="{BB962C8B-B14F-4D97-AF65-F5344CB8AC3E}">
        <p14:creationId xmlns:p14="http://schemas.microsoft.com/office/powerpoint/2010/main" val="3298575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9c75160e3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9c75160e3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b="1" u="sng">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spTree>
    <p:extLst>
      <p:ext uri="{BB962C8B-B14F-4D97-AF65-F5344CB8AC3E}">
        <p14:creationId xmlns:p14="http://schemas.microsoft.com/office/powerpoint/2010/main" val="2764781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CUSTOM_3">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General Slide">
  <p:cSld name="CUSTOM_2">
    <p:spTree>
      <p:nvGrpSpPr>
        <p:cNvPr id="1" name="Shape 10"/>
        <p:cNvGrpSpPr/>
        <p:nvPr/>
      </p:nvGrpSpPr>
      <p:grpSpPr>
        <a:xfrm>
          <a:off x="0" y="0"/>
          <a:ext cx="0" cy="0"/>
          <a:chOff x="0" y="0"/>
          <a:chExt cx="0" cy="0"/>
        </a:xfrm>
      </p:grpSpPr>
      <p:sp>
        <p:nvSpPr>
          <p:cNvPr id="11" name="Google Shape;11;p3"/>
          <p:cNvSpPr/>
          <p:nvPr/>
        </p:nvSpPr>
        <p:spPr>
          <a:xfrm>
            <a:off x="0" y="0"/>
            <a:ext cx="9144000" cy="45600"/>
          </a:xfrm>
          <a:prstGeom prst="rect">
            <a:avLst/>
          </a:prstGeom>
          <a:solidFill>
            <a:srgbClr val="009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Google Shape;12;p3"/>
          <p:cNvPicPr preferRelativeResize="0"/>
          <p:nvPr/>
        </p:nvPicPr>
        <p:blipFill>
          <a:blip r:embed="rId2">
            <a:alphaModFix/>
          </a:blip>
          <a:stretch>
            <a:fillRect/>
          </a:stretch>
        </p:blipFill>
        <p:spPr>
          <a:xfrm>
            <a:off x="248325" y="4763710"/>
            <a:ext cx="192650" cy="1926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General Slide DARK">
  <p:cSld name="CUSTOM_2_1">
    <p:spTree>
      <p:nvGrpSpPr>
        <p:cNvPr id="1" name="Shape 13"/>
        <p:cNvGrpSpPr/>
        <p:nvPr/>
      </p:nvGrpSpPr>
      <p:grpSpPr>
        <a:xfrm>
          <a:off x="0" y="0"/>
          <a:ext cx="0" cy="0"/>
          <a:chOff x="0" y="0"/>
          <a:chExt cx="0" cy="0"/>
        </a:xfrm>
      </p:grpSpPr>
      <p:sp>
        <p:nvSpPr>
          <p:cNvPr id="14" name="Google Shape;14;p4"/>
          <p:cNvSpPr/>
          <p:nvPr/>
        </p:nvSpPr>
        <p:spPr>
          <a:xfrm>
            <a:off x="-59100" y="-111225"/>
            <a:ext cx="9241200" cy="5319300"/>
          </a:xfrm>
          <a:prstGeom prst="rect">
            <a:avLst/>
          </a:prstGeom>
          <a:solidFill>
            <a:srgbClr val="222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4"/>
          <p:cNvSpPr/>
          <p:nvPr/>
        </p:nvSpPr>
        <p:spPr>
          <a:xfrm>
            <a:off x="0" y="0"/>
            <a:ext cx="9144000" cy="45600"/>
          </a:xfrm>
          <a:prstGeom prst="rect">
            <a:avLst/>
          </a:prstGeom>
          <a:solidFill>
            <a:srgbClr val="009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4"/>
          <p:cNvPicPr preferRelativeResize="0"/>
          <p:nvPr/>
        </p:nvPicPr>
        <p:blipFill>
          <a:blip r:embed="rId2">
            <a:alphaModFix/>
          </a:blip>
          <a:stretch>
            <a:fillRect/>
          </a:stretch>
        </p:blipFill>
        <p:spPr>
          <a:xfrm>
            <a:off x="248325" y="4763688"/>
            <a:ext cx="192650" cy="1926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Open Sans ExtraBold"/>
              <a:buNone/>
              <a:defRPr sz="2800">
                <a:solidFill>
                  <a:schemeClr val="dk1"/>
                </a:solidFill>
                <a:latin typeface="Open Sans ExtraBold"/>
                <a:ea typeface="Open Sans ExtraBold"/>
                <a:cs typeface="Open Sans ExtraBold"/>
                <a:sym typeface="Open Sans ExtraBol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youtu.be/ZspQFm2Jr70"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myblueprint.c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
        <p:cNvGrpSpPr/>
        <p:nvPr/>
      </p:nvGrpSpPr>
      <p:grpSpPr>
        <a:xfrm>
          <a:off x="0" y="0"/>
          <a:ext cx="0" cy="0"/>
          <a:chOff x="0" y="0"/>
          <a:chExt cx="0" cy="0"/>
        </a:xfrm>
      </p:grpSpPr>
      <p:pic>
        <p:nvPicPr>
          <p:cNvPr id="21" name="Google Shape;21;p5"/>
          <p:cNvPicPr preferRelativeResize="0"/>
          <p:nvPr/>
        </p:nvPicPr>
        <p:blipFill>
          <a:blip r:embed="rId3">
            <a:alphaModFix/>
          </a:blip>
          <a:stretch>
            <a:fillRect/>
          </a:stretch>
        </p:blipFill>
        <p:spPr>
          <a:xfrm>
            <a:off x="0" y="0"/>
            <a:ext cx="9144000" cy="5143502"/>
          </a:xfrm>
          <a:prstGeom prst="rect">
            <a:avLst/>
          </a:prstGeom>
          <a:noFill/>
          <a:ln>
            <a:noFill/>
          </a:ln>
        </p:spPr>
      </p:pic>
      <p:pic>
        <p:nvPicPr>
          <p:cNvPr id="22" name="Google Shape;22;p5"/>
          <p:cNvPicPr preferRelativeResize="0"/>
          <p:nvPr/>
        </p:nvPicPr>
        <p:blipFill>
          <a:blip r:embed="rId4">
            <a:alphaModFix/>
          </a:blip>
          <a:stretch>
            <a:fillRect/>
          </a:stretch>
        </p:blipFill>
        <p:spPr>
          <a:xfrm>
            <a:off x="0" y="38000"/>
            <a:ext cx="9144000" cy="5143500"/>
          </a:xfrm>
          <a:prstGeom prst="rect">
            <a:avLst/>
          </a:prstGeom>
          <a:noFill/>
          <a:ln>
            <a:noFill/>
          </a:ln>
        </p:spPr>
      </p:pic>
      <p:sp>
        <p:nvSpPr>
          <p:cNvPr id="23" name="Google Shape;23;p5"/>
          <p:cNvSpPr/>
          <p:nvPr/>
        </p:nvSpPr>
        <p:spPr>
          <a:xfrm>
            <a:off x="0" y="0"/>
            <a:ext cx="9144000" cy="45600"/>
          </a:xfrm>
          <a:prstGeom prst="rect">
            <a:avLst/>
          </a:prstGeom>
          <a:solidFill>
            <a:srgbClr val="009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p:nvPr/>
        </p:nvSpPr>
        <p:spPr>
          <a:xfrm>
            <a:off x="4344450" y="3224897"/>
            <a:ext cx="455100" cy="34500"/>
          </a:xfrm>
          <a:prstGeom prst="rect">
            <a:avLst/>
          </a:prstGeom>
          <a:solidFill>
            <a:srgbClr val="009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Google Shape;25;p5"/>
          <p:cNvPicPr preferRelativeResize="0"/>
          <p:nvPr/>
        </p:nvPicPr>
        <p:blipFill rotWithShape="1">
          <a:blip r:embed="rId5">
            <a:alphaModFix/>
          </a:blip>
          <a:srcRect/>
          <a:stretch/>
        </p:blipFill>
        <p:spPr>
          <a:xfrm>
            <a:off x="82450" y="45600"/>
            <a:ext cx="1896192" cy="455100"/>
          </a:xfrm>
          <a:prstGeom prst="rect">
            <a:avLst/>
          </a:prstGeom>
          <a:noFill/>
          <a:ln>
            <a:noFill/>
          </a:ln>
        </p:spPr>
      </p:pic>
      <p:sp>
        <p:nvSpPr>
          <p:cNvPr id="26" name="Google Shape;26;p5"/>
          <p:cNvSpPr txBox="1">
            <a:spLocks noGrp="1"/>
          </p:cNvSpPr>
          <p:nvPr>
            <p:ph type="title" idx="4294967295"/>
          </p:nvPr>
        </p:nvSpPr>
        <p:spPr>
          <a:xfrm>
            <a:off x="1893750" y="1892123"/>
            <a:ext cx="5209200" cy="98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900" dirty="0">
                <a:solidFill>
                  <a:srgbClr val="0092FF"/>
                </a:solidFill>
                <a:highlight>
                  <a:srgbClr val="C9DAF8"/>
                </a:highlight>
              </a:rPr>
              <a:t>Creating a Vision Board</a:t>
            </a:r>
            <a:endParaRPr sz="4900" dirty="0">
              <a:solidFill>
                <a:srgbClr val="0092FF"/>
              </a:solidFill>
              <a:highlight>
                <a:srgbClr val="C9DAF8"/>
              </a:highlight>
            </a:endParaRPr>
          </a:p>
        </p:txBody>
      </p:sp>
      <p:sp>
        <p:nvSpPr>
          <p:cNvPr id="27" name="Google Shape;27;p5"/>
          <p:cNvSpPr txBox="1">
            <a:spLocks noGrp="1"/>
          </p:cNvSpPr>
          <p:nvPr>
            <p:ph type="subTitle" idx="4294967295"/>
          </p:nvPr>
        </p:nvSpPr>
        <p:spPr>
          <a:xfrm>
            <a:off x="2367300" y="3477050"/>
            <a:ext cx="4409400" cy="455100"/>
          </a:xfrm>
          <a:prstGeom prst="rect">
            <a:avLst/>
          </a:prstGeom>
          <a:effectLst>
            <a:outerShdw blurRad="57150" dist="19050" dir="5400000" algn="bl" rotWithShape="0">
              <a:srgbClr val="000000">
                <a:alpha val="95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rPr>
              <a:t>[Add Grade / Class Details]</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p:nvPr/>
        </p:nvSpPr>
        <p:spPr>
          <a:xfrm>
            <a:off x="0" y="0"/>
            <a:ext cx="9144000" cy="45600"/>
          </a:xfrm>
          <a:prstGeom prst="rect">
            <a:avLst/>
          </a:prstGeom>
          <a:solidFill>
            <a:srgbClr val="009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4"/>
          <p:cNvSpPr txBox="1">
            <a:spLocks noGrp="1"/>
          </p:cNvSpPr>
          <p:nvPr>
            <p:ph type="title" idx="4294967295"/>
          </p:nvPr>
        </p:nvSpPr>
        <p:spPr>
          <a:xfrm>
            <a:off x="814525" y="598950"/>
            <a:ext cx="7339500" cy="75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2224C"/>
                </a:solidFill>
              </a:rPr>
              <a:t>Reflection Questions</a:t>
            </a:r>
            <a:endParaRPr>
              <a:solidFill>
                <a:srgbClr val="22224C"/>
              </a:solidFill>
            </a:endParaRPr>
          </a:p>
          <a:p>
            <a:pPr marL="0" marR="0" lvl="0" indent="0" algn="l" rtl="0">
              <a:lnSpc>
                <a:spcPct val="115000"/>
              </a:lnSpc>
              <a:spcBef>
                <a:spcPts val="1000"/>
              </a:spcBef>
              <a:spcAft>
                <a:spcPts val="0"/>
              </a:spcAft>
              <a:buNone/>
            </a:pPr>
            <a:endParaRPr sz="1100">
              <a:latin typeface="Calibri"/>
              <a:ea typeface="Calibri"/>
              <a:cs typeface="Calibri"/>
              <a:sym typeface="Calibri"/>
            </a:endParaRPr>
          </a:p>
        </p:txBody>
      </p:sp>
      <p:sp>
        <p:nvSpPr>
          <p:cNvPr id="92" name="Google Shape;92;p14"/>
          <p:cNvSpPr txBox="1">
            <a:spLocks noGrp="1"/>
          </p:cNvSpPr>
          <p:nvPr>
            <p:ph type="subTitle" idx="4294967295"/>
          </p:nvPr>
        </p:nvSpPr>
        <p:spPr>
          <a:xfrm>
            <a:off x="438825" y="1351050"/>
            <a:ext cx="8361600" cy="3792600"/>
          </a:xfrm>
          <a:prstGeom prst="rect">
            <a:avLst/>
          </a:prstGeom>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None/>
            </a:pPr>
            <a:r>
              <a:rPr lang="en" sz="1500">
                <a:solidFill>
                  <a:schemeClr val="dk1"/>
                </a:solidFill>
              </a:rPr>
              <a:t>Add a Journal entry to reflect on your </a:t>
            </a:r>
            <a:r>
              <a:rPr lang="en" sz="1500" b="1">
                <a:solidFill>
                  <a:schemeClr val="dk1"/>
                </a:solidFill>
              </a:rPr>
              <a:t>Vision Board Portfolio </a:t>
            </a:r>
            <a:r>
              <a:rPr lang="en" sz="1500">
                <a:solidFill>
                  <a:schemeClr val="dk1"/>
                </a:solidFill>
              </a:rPr>
              <a:t>by</a:t>
            </a:r>
            <a:endParaRPr sz="1500">
              <a:solidFill>
                <a:schemeClr val="dk1"/>
              </a:solidFill>
            </a:endParaRPr>
          </a:p>
          <a:p>
            <a:pPr marL="914400" marR="0" lvl="1" indent="-323850" algn="l" rtl="0">
              <a:lnSpc>
                <a:spcPct val="115000"/>
              </a:lnSpc>
              <a:spcBef>
                <a:spcPts val="1000"/>
              </a:spcBef>
              <a:spcAft>
                <a:spcPts val="0"/>
              </a:spcAft>
              <a:buClr>
                <a:schemeClr val="dk1"/>
              </a:buClr>
              <a:buSzPts val="1500"/>
              <a:buFont typeface="Calibri"/>
              <a:buAutoNum type="alphaLcPeriod"/>
            </a:pPr>
            <a:r>
              <a:rPr lang="en" sz="1500">
                <a:solidFill>
                  <a:schemeClr val="dk1"/>
                </a:solidFill>
              </a:rPr>
              <a:t>Clicking Home &gt; </a:t>
            </a:r>
            <a:r>
              <a:rPr lang="en" sz="1500" b="1">
                <a:solidFill>
                  <a:schemeClr val="dk1"/>
                </a:solidFill>
              </a:rPr>
              <a:t>Portfolios</a:t>
            </a:r>
            <a:r>
              <a:rPr lang="en" sz="1500">
                <a:solidFill>
                  <a:schemeClr val="dk1"/>
                </a:solidFill>
              </a:rPr>
              <a:t> &gt; </a:t>
            </a:r>
            <a:r>
              <a:rPr lang="en" sz="1500" b="1">
                <a:solidFill>
                  <a:schemeClr val="dk1"/>
                </a:solidFill>
              </a:rPr>
              <a:t>Vision Board Portfolio</a:t>
            </a:r>
            <a:endParaRPr sz="1500" b="1">
              <a:solidFill>
                <a:srgbClr val="252A33"/>
              </a:solidFill>
            </a:endParaRPr>
          </a:p>
          <a:p>
            <a:pPr marL="0" lvl="0" indent="0" algn="l" rtl="0">
              <a:lnSpc>
                <a:spcPct val="200000"/>
              </a:lnSpc>
              <a:spcBef>
                <a:spcPts val="0"/>
              </a:spcBef>
              <a:spcAft>
                <a:spcPts val="0"/>
              </a:spcAft>
              <a:buNone/>
            </a:pPr>
            <a:endParaRPr sz="1500">
              <a:solidFill>
                <a:srgbClr val="000000"/>
              </a:solidFill>
            </a:endParaRPr>
          </a:p>
          <a:p>
            <a:pPr marL="0" lvl="0" indent="0" algn="l" rtl="0">
              <a:lnSpc>
                <a:spcPct val="200000"/>
              </a:lnSpc>
              <a:spcBef>
                <a:spcPts val="0"/>
              </a:spcBef>
              <a:spcAft>
                <a:spcPts val="0"/>
              </a:spcAft>
              <a:buNone/>
            </a:pPr>
            <a:r>
              <a:rPr lang="en" sz="1500">
                <a:solidFill>
                  <a:srgbClr val="000000"/>
                </a:solidFill>
              </a:rPr>
              <a:t>1.What did you put on your vision board and why?</a:t>
            </a:r>
            <a:endParaRPr>
              <a:solidFill>
                <a:srgbClr val="000000"/>
              </a:solidFill>
            </a:endParaRPr>
          </a:p>
          <a:p>
            <a:pPr marL="0" lvl="0" indent="0" algn="l" rtl="0">
              <a:lnSpc>
                <a:spcPct val="200000"/>
              </a:lnSpc>
              <a:spcBef>
                <a:spcPts val="0"/>
              </a:spcBef>
              <a:spcAft>
                <a:spcPts val="0"/>
              </a:spcAft>
              <a:buNone/>
            </a:pPr>
            <a:r>
              <a:rPr lang="en" sz="1500">
                <a:solidFill>
                  <a:srgbClr val="252A33"/>
                </a:solidFill>
              </a:rPr>
              <a:t>2.What do you think are the next steps from going from where you are to where you want to be?</a:t>
            </a:r>
            <a:endParaRPr sz="1400">
              <a:solidFill>
                <a:srgbClr val="252A33"/>
              </a:solidFill>
            </a:endParaRPr>
          </a:p>
          <a:p>
            <a:pPr marL="0" lvl="0" indent="0" algn="l" rtl="0">
              <a:lnSpc>
                <a:spcPct val="100000"/>
              </a:lnSpc>
              <a:spcBef>
                <a:spcPts val="0"/>
              </a:spcBef>
              <a:spcAft>
                <a:spcPts val="0"/>
              </a:spcAft>
              <a:buClr>
                <a:schemeClr val="dk1"/>
              </a:buClr>
              <a:buSzPts val="1100"/>
              <a:buFont typeface="Arial"/>
              <a:buNone/>
            </a:pPr>
            <a:r>
              <a:rPr lang="en" sz="1400">
                <a:solidFill>
                  <a:srgbClr val="252A33"/>
                </a:solidFill>
              </a:rPr>
              <a:t>3.How do you feel when you look at your completed vision board?</a:t>
            </a:r>
            <a:endParaRPr sz="1400">
              <a:solidFill>
                <a:srgbClr val="252A33"/>
              </a:solidFill>
            </a:endParaRPr>
          </a:p>
          <a:p>
            <a:pPr marL="0" lvl="0" indent="0" algn="l" rtl="0">
              <a:lnSpc>
                <a:spcPct val="100000"/>
              </a:lnSpc>
              <a:spcBef>
                <a:spcPts val="0"/>
              </a:spcBef>
              <a:spcAft>
                <a:spcPts val="0"/>
              </a:spcAft>
              <a:buClr>
                <a:schemeClr val="dk1"/>
              </a:buClr>
              <a:buSzPts val="1100"/>
              <a:buFont typeface="Arial"/>
              <a:buNone/>
            </a:pPr>
            <a:endParaRPr sz="1400">
              <a:solidFill>
                <a:srgbClr val="252A33"/>
              </a:solidFill>
            </a:endParaRPr>
          </a:p>
          <a:p>
            <a:pPr marL="0" lvl="0" indent="0" algn="l" rtl="0">
              <a:lnSpc>
                <a:spcPct val="100000"/>
              </a:lnSpc>
              <a:spcBef>
                <a:spcPts val="0"/>
              </a:spcBef>
              <a:spcAft>
                <a:spcPts val="0"/>
              </a:spcAft>
              <a:buClr>
                <a:schemeClr val="dk1"/>
              </a:buClr>
              <a:buSzPts val="1100"/>
              <a:buFont typeface="Arial"/>
              <a:buNone/>
            </a:pPr>
            <a:r>
              <a:rPr lang="en" sz="1400">
                <a:solidFill>
                  <a:srgbClr val="252A33"/>
                </a:solidFill>
                <a:highlight>
                  <a:srgbClr val="FFFFFF"/>
                </a:highlight>
              </a:rPr>
              <a:t>4.What motivates you to take steps toward making your dreams a reality? </a:t>
            </a:r>
            <a:endParaRPr sz="1400">
              <a:solidFill>
                <a:srgbClr val="252A33"/>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endParaRPr sz="1400">
              <a:solidFill>
                <a:srgbClr val="252A33"/>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 sz="1400">
                <a:solidFill>
                  <a:srgbClr val="252A33"/>
                </a:solidFill>
                <a:highlight>
                  <a:srgbClr val="FFFFFF"/>
                </a:highlight>
              </a:rPr>
              <a:t>5. What motivates you to be your best?</a:t>
            </a:r>
            <a:endParaRPr sz="1400">
              <a:solidFill>
                <a:srgbClr val="252A33"/>
              </a:solidFill>
            </a:endParaRPr>
          </a:p>
        </p:txBody>
      </p:sp>
      <p:sp>
        <p:nvSpPr>
          <p:cNvPr id="93" name="Google Shape;93;p14"/>
          <p:cNvSpPr/>
          <p:nvPr/>
        </p:nvSpPr>
        <p:spPr>
          <a:xfrm>
            <a:off x="1230763" y="1351050"/>
            <a:ext cx="455100" cy="34500"/>
          </a:xfrm>
          <a:prstGeom prst="rect">
            <a:avLst/>
          </a:prstGeom>
          <a:solidFill>
            <a:srgbClr val="009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5"/>
          <p:cNvPicPr preferRelativeResize="0"/>
          <p:nvPr/>
        </p:nvPicPr>
        <p:blipFill>
          <a:blip r:embed="rId3">
            <a:alphaModFix/>
          </a:blip>
          <a:stretch>
            <a:fillRect/>
          </a:stretch>
        </p:blipFill>
        <p:spPr>
          <a:xfrm>
            <a:off x="3011250" y="0"/>
            <a:ext cx="6132749" cy="5143499"/>
          </a:xfrm>
          <a:prstGeom prst="rect">
            <a:avLst/>
          </a:prstGeom>
          <a:noFill/>
          <a:ln>
            <a:noFill/>
          </a:ln>
        </p:spPr>
      </p:pic>
      <p:sp>
        <p:nvSpPr>
          <p:cNvPr id="99" name="Google Shape;99;p15"/>
          <p:cNvSpPr txBox="1"/>
          <p:nvPr/>
        </p:nvSpPr>
        <p:spPr>
          <a:xfrm>
            <a:off x="367400" y="653150"/>
            <a:ext cx="2564100" cy="394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22224C"/>
                </a:solidFill>
                <a:latin typeface="Open Sans"/>
                <a:ea typeface="Open Sans"/>
                <a:cs typeface="Open Sans"/>
                <a:sym typeface="Open Sans"/>
              </a:rPr>
              <a:t>Extension:</a:t>
            </a:r>
            <a:r>
              <a:rPr lang="en" sz="2800">
                <a:solidFill>
                  <a:srgbClr val="22224C"/>
                </a:solidFill>
                <a:latin typeface="Open Sans"/>
                <a:ea typeface="Open Sans"/>
                <a:cs typeface="Open Sans"/>
                <a:sym typeface="Open Sans"/>
              </a:rPr>
              <a:t> </a:t>
            </a:r>
            <a:br>
              <a:rPr lang="en" sz="1800">
                <a:latin typeface="Open Sans"/>
                <a:ea typeface="Open Sans"/>
                <a:cs typeface="Open Sans"/>
                <a:sym typeface="Open Sans"/>
              </a:rPr>
            </a:br>
            <a:endParaRPr sz="1800">
              <a:latin typeface="Open Sans"/>
              <a:ea typeface="Open Sans"/>
              <a:cs typeface="Open Sans"/>
              <a:sym typeface="Open Sans"/>
            </a:endParaRPr>
          </a:p>
          <a:p>
            <a:pPr marL="0" lvl="0" indent="0" algn="l" rtl="0">
              <a:spcBef>
                <a:spcPts val="0"/>
              </a:spcBef>
              <a:spcAft>
                <a:spcPts val="0"/>
              </a:spcAft>
              <a:buNone/>
            </a:pPr>
            <a:r>
              <a:rPr lang="en" sz="1800">
                <a:solidFill>
                  <a:schemeClr val="dk1"/>
                </a:solidFill>
                <a:latin typeface="Open Sans"/>
                <a:ea typeface="Open Sans"/>
                <a:cs typeface="Open Sans"/>
                <a:sym typeface="Open Sans"/>
              </a:rPr>
              <a:t>Share your work in small groups by Clicking  </a:t>
            </a:r>
            <a:r>
              <a:rPr lang="en" sz="1800" b="1">
                <a:solidFill>
                  <a:schemeClr val="dk1"/>
                </a:solidFill>
                <a:latin typeface="Open Sans"/>
                <a:ea typeface="Open Sans"/>
                <a:cs typeface="Open Sans"/>
                <a:sym typeface="Open Sans"/>
              </a:rPr>
              <a:t>Home &gt; Portfolios &gt; Vision Board Portfolio</a:t>
            </a:r>
            <a:r>
              <a:rPr lang="en" sz="1800">
                <a:solidFill>
                  <a:schemeClr val="dk1"/>
                </a:solidFill>
                <a:latin typeface="Open Sans"/>
                <a:ea typeface="Open Sans"/>
                <a:cs typeface="Open Sans"/>
                <a:sym typeface="Open Sans"/>
              </a:rPr>
              <a:t>. </a:t>
            </a:r>
            <a:endParaRPr sz="1800">
              <a:solidFill>
                <a:schemeClr val="dk1"/>
              </a:solidFill>
              <a:latin typeface="Open Sans"/>
              <a:ea typeface="Open Sans"/>
              <a:cs typeface="Open Sans"/>
              <a:sym typeface="Open Sans"/>
            </a:endParaRPr>
          </a:p>
          <a:p>
            <a:pPr marL="0" lvl="0" indent="0" algn="l" rtl="0">
              <a:spcBef>
                <a:spcPts val="0"/>
              </a:spcBef>
              <a:spcAft>
                <a:spcPts val="0"/>
              </a:spcAft>
              <a:buNone/>
            </a:pPr>
            <a:endParaRPr sz="1800">
              <a:solidFill>
                <a:schemeClr val="dk1"/>
              </a:solidFill>
              <a:latin typeface="Open Sans"/>
              <a:ea typeface="Open Sans"/>
              <a:cs typeface="Open Sans"/>
              <a:sym typeface="Open Sans"/>
            </a:endParaRPr>
          </a:p>
          <a:p>
            <a:pPr marL="0" lvl="0" indent="0" algn="l" rtl="0">
              <a:spcBef>
                <a:spcPts val="0"/>
              </a:spcBef>
              <a:spcAft>
                <a:spcPts val="0"/>
              </a:spcAft>
              <a:buNone/>
            </a:pPr>
            <a:r>
              <a:rPr lang="en" sz="1800">
                <a:solidFill>
                  <a:schemeClr val="dk1"/>
                </a:solidFill>
                <a:latin typeface="Open Sans"/>
                <a:ea typeface="Open Sans"/>
                <a:cs typeface="Open Sans"/>
                <a:sym typeface="Open Sans"/>
              </a:rPr>
              <a:t>Click on the </a:t>
            </a:r>
            <a:r>
              <a:rPr lang="en" sz="1800" b="1">
                <a:solidFill>
                  <a:schemeClr val="dk1"/>
                </a:solidFill>
                <a:latin typeface="Open Sans"/>
                <a:ea typeface="Open Sans"/>
                <a:cs typeface="Open Sans"/>
                <a:sym typeface="Open Sans"/>
              </a:rPr>
              <a:t>Present  </a:t>
            </a:r>
            <a:r>
              <a:rPr lang="en" sz="1800">
                <a:solidFill>
                  <a:schemeClr val="dk1"/>
                </a:solidFill>
                <a:latin typeface="Open Sans"/>
                <a:ea typeface="Open Sans"/>
                <a:cs typeface="Open Sans"/>
                <a:sym typeface="Open Sans"/>
              </a:rPr>
              <a:t>button in the top right corner of your portfolio. Share your vision!</a:t>
            </a:r>
            <a:endParaRPr sz="1800">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6"/>
          <p:cNvSpPr txBox="1">
            <a:spLocks noGrp="1"/>
          </p:cNvSpPr>
          <p:nvPr>
            <p:ph type="title" idx="4294967295"/>
          </p:nvPr>
        </p:nvSpPr>
        <p:spPr>
          <a:xfrm>
            <a:off x="825398" y="597250"/>
            <a:ext cx="5136600" cy="65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2224C"/>
                </a:solidFill>
              </a:rPr>
              <a:t>Learning Objectives</a:t>
            </a:r>
            <a:endParaRPr>
              <a:solidFill>
                <a:srgbClr val="22224C"/>
              </a:solidFill>
              <a:latin typeface="Open Sans ExtraBold"/>
              <a:ea typeface="Open Sans ExtraBold"/>
              <a:cs typeface="Open Sans ExtraBold"/>
              <a:sym typeface="Open Sans ExtraBold"/>
            </a:endParaRPr>
          </a:p>
        </p:txBody>
      </p:sp>
      <p:sp>
        <p:nvSpPr>
          <p:cNvPr id="33" name="Google Shape;33;p6"/>
          <p:cNvSpPr/>
          <p:nvPr/>
        </p:nvSpPr>
        <p:spPr>
          <a:xfrm>
            <a:off x="914388" y="1322550"/>
            <a:ext cx="455100" cy="34500"/>
          </a:xfrm>
          <a:prstGeom prst="rect">
            <a:avLst/>
          </a:prstGeom>
          <a:solidFill>
            <a:srgbClr val="009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subTitle" idx="4294967295"/>
          </p:nvPr>
        </p:nvSpPr>
        <p:spPr>
          <a:xfrm>
            <a:off x="653150" y="1763325"/>
            <a:ext cx="7490700" cy="29718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1000"/>
              </a:spcBef>
              <a:spcAft>
                <a:spcPts val="0"/>
              </a:spcAft>
              <a:buClr>
                <a:srgbClr val="252A33"/>
              </a:buClr>
              <a:buSzPts val="1800"/>
              <a:buAutoNum type="arabicPeriod"/>
            </a:pPr>
            <a:r>
              <a:rPr lang="en">
                <a:solidFill>
                  <a:srgbClr val="252A33"/>
                </a:solidFill>
              </a:rPr>
              <a:t>Reflect on what you want to accomplish in your personal and academic lives</a:t>
            </a:r>
            <a:endParaRPr>
              <a:solidFill>
                <a:srgbClr val="252A33"/>
              </a:solidFill>
            </a:endParaRPr>
          </a:p>
          <a:p>
            <a:pPr marL="457200" lvl="0" indent="-342900" algn="l" rtl="0">
              <a:lnSpc>
                <a:spcPct val="150000"/>
              </a:lnSpc>
              <a:spcBef>
                <a:spcPts val="1000"/>
              </a:spcBef>
              <a:spcAft>
                <a:spcPts val="0"/>
              </a:spcAft>
              <a:buClr>
                <a:srgbClr val="252A33"/>
              </a:buClr>
              <a:buSzPts val="1800"/>
              <a:buAutoNum type="arabicPeriod"/>
            </a:pPr>
            <a:r>
              <a:rPr lang="en">
                <a:solidFill>
                  <a:srgbClr val="252A33"/>
                </a:solidFill>
              </a:rPr>
              <a:t>Think critically about what you envision for yourself</a:t>
            </a:r>
            <a:endParaRPr>
              <a:solidFill>
                <a:srgbClr val="252A33"/>
              </a:solidFill>
            </a:endParaRPr>
          </a:p>
          <a:p>
            <a:pPr marL="457200" lvl="0" indent="-342900" algn="l" rtl="0">
              <a:lnSpc>
                <a:spcPct val="150000"/>
              </a:lnSpc>
              <a:spcBef>
                <a:spcPts val="1000"/>
              </a:spcBef>
              <a:spcAft>
                <a:spcPts val="0"/>
              </a:spcAft>
              <a:buClr>
                <a:srgbClr val="252A33"/>
              </a:buClr>
              <a:buSzPts val="1800"/>
              <a:buAutoNum type="arabicPeriod"/>
            </a:pPr>
            <a:r>
              <a:rPr lang="en">
                <a:solidFill>
                  <a:srgbClr val="252A33"/>
                </a:solidFill>
              </a:rPr>
              <a:t>Create a visual representation of your goals through pictures</a:t>
            </a:r>
            <a:endParaRPr>
              <a:solidFill>
                <a:srgbClr val="252A33"/>
              </a:solidFill>
            </a:endParaRPr>
          </a:p>
          <a:p>
            <a:pPr marL="457200" lvl="0" indent="-342900" algn="l" rtl="0">
              <a:lnSpc>
                <a:spcPct val="150000"/>
              </a:lnSpc>
              <a:spcBef>
                <a:spcPts val="1000"/>
              </a:spcBef>
              <a:spcAft>
                <a:spcPts val="0"/>
              </a:spcAft>
              <a:buClr>
                <a:srgbClr val="252A33"/>
              </a:buClr>
              <a:buSzPts val="1800"/>
              <a:buAutoNum type="arabicPeriod"/>
            </a:pPr>
            <a:r>
              <a:rPr lang="en">
                <a:solidFill>
                  <a:srgbClr val="252A33"/>
                </a:solidFill>
              </a:rPr>
              <a:t>Reflect on your goals</a:t>
            </a:r>
            <a:endParaRPr>
              <a:solidFill>
                <a:srgbClr val="252A3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pic>
        <p:nvPicPr>
          <p:cNvPr id="39" name="Google Shape;39;p7"/>
          <p:cNvPicPr preferRelativeResize="0"/>
          <p:nvPr/>
        </p:nvPicPr>
        <p:blipFill rotWithShape="1">
          <a:blip r:embed="rId3">
            <a:alphaModFix/>
          </a:blip>
          <a:srcRect l="-1810" r="1810"/>
          <a:stretch/>
        </p:blipFill>
        <p:spPr>
          <a:xfrm>
            <a:off x="6385675" y="-415649"/>
            <a:ext cx="4507776" cy="5831899"/>
          </a:xfrm>
          <a:prstGeom prst="rect">
            <a:avLst/>
          </a:prstGeom>
          <a:noFill/>
          <a:ln>
            <a:noFill/>
          </a:ln>
        </p:spPr>
      </p:pic>
      <p:sp>
        <p:nvSpPr>
          <p:cNvPr id="40" name="Google Shape;40;p7"/>
          <p:cNvSpPr txBox="1">
            <a:spLocks noGrp="1"/>
          </p:cNvSpPr>
          <p:nvPr>
            <p:ph type="title" idx="4294967295"/>
          </p:nvPr>
        </p:nvSpPr>
        <p:spPr>
          <a:xfrm>
            <a:off x="825400" y="597250"/>
            <a:ext cx="5440500" cy="65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2224C"/>
                </a:solidFill>
              </a:rPr>
              <a:t>Minds On: Vision exercise </a:t>
            </a:r>
            <a:endParaRPr>
              <a:solidFill>
                <a:srgbClr val="22224C"/>
              </a:solidFill>
              <a:latin typeface="Open Sans ExtraBold"/>
              <a:ea typeface="Open Sans ExtraBold"/>
              <a:cs typeface="Open Sans ExtraBold"/>
              <a:sym typeface="Open Sans ExtraBold"/>
            </a:endParaRPr>
          </a:p>
        </p:txBody>
      </p:sp>
      <p:sp>
        <p:nvSpPr>
          <p:cNvPr id="41" name="Google Shape;41;p7"/>
          <p:cNvSpPr txBox="1">
            <a:spLocks noGrp="1"/>
          </p:cNvSpPr>
          <p:nvPr>
            <p:ph type="subTitle" idx="4294967295"/>
          </p:nvPr>
        </p:nvSpPr>
        <p:spPr>
          <a:xfrm>
            <a:off x="494500" y="1487000"/>
            <a:ext cx="7128900" cy="3408000"/>
          </a:xfrm>
          <a:prstGeom prst="rect">
            <a:avLst/>
          </a:prstGeom>
        </p:spPr>
        <p:txBody>
          <a:bodyPr spcFirstLastPara="1" wrap="square" lIns="91425" tIns="91425" rIns="91425" bIns="91425" anchor="t" anchorCtr="0">
            <a:noAutofit/>
          </a:bodyPr>
          <a:lstStyle/>
          <a:p>
            <a:pPr marL="457200" lvl="0" indent="0" algn="ctr" rtl="0">
              <a:lnSpc>
                <a:spcPct val="150000"/>
              </a:lnSpc>
              <a:spcBef>
                <a:spcPts val="1000"/>
              </a:spcBef>
              <a:spcAft>
                <a:spcPts val="0"/>
              </a:spcAft>
              <a:buNone/>
            </a:pPr>
            <a:r>
              <a:rPr lang="en" sz="2400" dirty="0">
                <a:solidFill>
                  <a:srgbClr val="252A33"/>
                </a:solidFill>
              </a:rPr>
              <a:t>“Vision is the art of seeing what is invisible to others.”</a:t>
            </a:r>
            <a:endParaRPr sz="2400" dirty="0">
              <a:solidFill>
                <a:srgbClr val="252A33"/>
              </a:solidFill>
            </a:endParaRPr>
          </a:p>
          <a:p>
            <a:pPr marL="457200" lvl="0" indent="0" algn="ctr" rtl="0">
              <a:lnSpc>
                <a:spcPct val="150000"/>
              </a:lnSpc>
              <a:spcBef>
                <a:spcPts val="1000"/>
              </a:spcBef>
              <a:spcAft>
                <a:spcPts val="0"/>
              </a:spcAft>
              <a:buNone/>
            </a:pPr>
            <a:r>
              <a:rPr lang="en" b="1" dirty="0">
                <a:solidFill>
                  <a:srgbClr val="252A33"/>
                </a:solidFill>
              </a:rPr>
              <a:t>-Jonathan Swift </a:t>
            </a:r>
            <a:endParaRPr b="1" dirty="0">
              <a:solidFill>
                <a:srgbClr val="252A33"/>
              </a:solidFill>
            </a:endParaRPr>
          </a:p>
          <a:p>
            <a:pPr marL="457200" lvl="0" indent="0" algn="ctr" rtl="0">
              <a:lnSpc>
                <a:spcPct val="150000"/>
              </a:lnSpc>
              <a:spcBef>
                <a:spcPts val="1000"/>
              </a:spcBef>
              <a:spcAft>
                <a:spcPts val="0"/>
              </a:spcAft>
              <a:buNone/>
            </a:pPr>
            <a:r>
              <a:rPr lang="en" b="1" dirty="0">
                <a:solidFill>
                  <a:srgbClr val="252A33"/>
                </a:solidFill>
              </a:rPr>
              <a:t>Play or Read: </a:t>
            </a:r>
            <a:r>
              <a:rPr lang="en" b="1" dirty="0">
                <a:solidFill>
                  <a:srgbClr val="252A33"/>
                </a:solidFill>
                <a:hlinkClick r:id="rId4"/>
              </a:rPr>
              <a:t>Meditation</a:t>
            </a:r>
            <a:endParaRPr sz="2000" dirty="0">
              <a:solidFill>
                <a:srgbClr val="252A33"/>
              </a:solidFill>
            </a:endParaRPr>
          </a:p>
        </p:txBody>
      </p:sp>
      <p:sp>
        <p:nvSpPr>
          <p:cNvPr id="42" name="Google Shape;42;p7"/>
          <p:cNvSpPr/>
          <p:nvPr/>
        </p:nvSpPr>
        <p:spPr>
          <a:xfrm>
            <a:off x="914388" y="1322550"/>
            <a:ext cx="455100" cy="34500"/>
          </a:xfrm>
          <a:prstGeom prst="rect">
            <a:avLst/>
          </a:prstGeom>
          <a:solidFill>
            <a:srgbClr val="009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8"/>
          <p:cNvSpPr txBox="1">
            <a:spLocks noGrp="1"/>
          </p:cNvSpPr>
          <p:nvPr>
            <p:ph type="title" idx="4294967295"/>
          </p:nvPr>
        </p:nvSpPr>
        <p:spPr>
          <a:xfrm>
            <a:off x="785517" y="346775"/>
            <a:ext cx="7366200" cy="65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2224C"/>
                </a:solidFill>
              </a:rPr>
              <a:t>What is a vision board?</a:t>
            </a:r>
            <a:endParaRPr>
              <a:solidFill>
                <a:srgbClr val="22224C"/>
              </a:solidFill>
              <a:latin typeface="Open Sans ExtraBold"/>
              <a:ea typeface="Open Sans ExtraBold"/>
              <a:cs typeface="Open Sans ExtraBold"/>
              <a:sym typeface="Open Sans ExtraBold"/>
            </a:endParaRPr>
          </a:p>
        </p:txBody>
      </p:sp>
      <p:sp>
        <p:nvSpPr>
          <p:cNvPr id="48" name="Google Shape;48;p8"/>
          <p:cNvSpPr/>
          <p:nvPr/>
        </p:nvSpPr>
        <p:spPr>
          <a:xfrm>
            <a:off x="914388" y="1093950"/>
            <a:ext cx="455100" cy="34500"/>
          </a:xfrm>
          <a:prstGeom prst="rect">
            <a:avLst/>
          </a:prstGeom>
          <a:solidFill>
            <a:srgbClr val="009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8"/>
          <p:cNvSpPr txBox="1">
            <a:spLocks noGrp="1"/>
          </p:cNvSpPr>
          <p:nvPr>
            <p:ph type="subTitle" idx="4294967295"/>
          </p:nvPr>
        </p:nvSpPr>
        <p:spPr>
          <a:xfrm>
            <a:off x="98075" y="1304900"/>
            <a:ext cx="9045900" cy="1833300"/>
          </a:xfrm>
          <a:prstGeom prst="rect">
            <a:avLst/>
          </a:prstGeom>
        </p:spPr>
        <p:txBody>
          <a:bodyPr spcFirstLastPara="1" wrap="square" lIns="91425" tIns="91425" rIns="91425" bIns="91425" anchor="t" anchorCtr="0">
            <a:noAutofit/>
          </a:bodyPr>
          <a:lstStyle/>
          <a:p>
            <a:pPr marL="0" lvl="0" indent="0" algn="l" rtl="0">
              <a:lnSpc>
                <a:spcPct val="150000"/>
              </a:lnSpc>
              <a:spcBef>
                <a:spcPts val="1000"/>
              </a:spcBef>
              <a:spcAft>
                <a:spcPts val="0"/>
              </a:spcAft>
              <a:buNone/>
            </a:pPr>
            <a:endParaRPr sz="1200">
              <a:solidFill>
                <a:srgbClr val="252A33"/>
              </a:solidFill>
              <a:latin typeface="Roboto"/>
              <a:ea typeface="Roboto"/>
              <a:cs typeface="Roboto"/>
              <a:sym typeface="Roboto"/>
            </a:endParaRPr>
          </a:p>
          <a:p>
            <a:pPr marL="0" lvl="0" indent="0" algn="l" rtl="0">
              <a:lnSpc>
                <a:spcPct val="150000"/>
              </a:lnSpc>
              <a:spcBef>
                <a:spcPts val="1000"/>
              </a:spcBef>
              <a:spcAft>
                <a:spcPts val="0"/>
              </a:spcAft>
              <a:buNone/>
            </a:pPr>
            <a:r>
              <a:rPr lang="en">
                <a:solidFill>
                  <a:srgbClr val="252A33"/>
                </a:solidFill>
              </a:rPr>
              <a:t>A vision board is a visual representation of your goals and dreams. It is a collage of images, words and short sentences that reflects what your future feels and looks like.  Vision boards serve as visual reminders of the direction you want to take and the things you want to achieve in life. They motivate and inspire you to focus on your goals and put in the effort to achieve them. </a:t>
            </a:r>
            <a:endParaRPr>
              <a:solidFill>
                <a:srgbClr val="252A33"/>
              </a:solidFill>
            </a:endParaRPr>
          </a:p>
          <a:p>
            <a:pPr marL="0" lvl="0" indent="0" algn="l" rtl="0">
              <a:lnSpc>
                <a:spcPct val="150000"/>
              </a:lnSpc>
              <a:spcBef>
                <a:spcPts val="1000"/>
              </a:spcBef>
              <a:spcAft>
                <a:spcPts val="0"/>
              </a:spcAft>
              <a:buNone/>
            </a:pPr>
            <a:r>
              <a:rPr lang="en" sz="1200">
                <a:solidFill>
                  <a:srgbClr val="252A33"/>
                </a:solidFill>
                <a:highlight>
                  <a:srgbClr val="FFFFFF"/>
                </a:highlight>
              </a:rPr>
              <a:t> </a:t>
            </a:r>
            <a:endParaRPr sz="1200">
              <a:solidFill>
                <a:srgbClr val="252A33"/>
              </a:solidFill>
              <a:highlight>
                <a:schemeClr val="accent4"/>
              </a:highlight>
              <a:latin typeface="Roboto"/>
              <a:ea typeface="Roboto"/>
              <a:cs typeface="Roboto"/>
              <a:sym typeface="Roboto"/>
            </a:endParaRPr>
          </a:p>
          <a:p>
            <a:pPr marL="0" lvl="0" indent="0" algn="l" rtl="0">
              <a:lnSpc>
                <a:spcPct val="150000"/>
              </a:lnSpc>
              <a:spcBef>
                <a:spcPts val="1000"/>
              </a:spcBef>
              <a:spcAft>
                <a:spcPts val="0"/>
              </a:spcAft>
              <a:buNone/>
            </a:pPr>
            <a:endParaRPr sz="1200">
              <a:solidFill>
                <a:srgbClr val="252A33"/>
              </a:solidFill>
              <a:highlight>
                <a:schemeClr val="accent4"/>
              </a:highlight>
              <a:latin typeface="Roboto"/>
              <a:ea typeface="Roboto"/>
              <a:cs typeface="Roboto"/>
              <a:sym typeface="Roboto"/>
            </a:endParaRPr>
          </a:p>
          <a:p>
            <a:pPr marL="457200" lvl="0" indent="0" algn="l" rtl="0">
              <a:lnSpc>
                <a:spcPct val="150000"/>
              </a:lnSpc>
              <a:spcBef>
                <a:spcPts val="1000"/>
              </a:spcBef>
              <a:spcAft>
                <a:spcPts val="1600"/>
              </a:spcAft>
              <a:buNone/>
            </a:pPr>
            <a:endParaRPr b="1">
              <a:solidFill>
                <a:srgbClr val="252A3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9"/>
          <p:cNvSpPr txBox="1">
            <a:spLocks noGrp="1"/>
          </p:cNvSpPr>
          <p:nvPr>
            <p:ph type="title" idx="4294967295"/>
          </p:nvPr>
        </p:nvSpPr>
        <p:spPr>
          <a:xfrm>
            <a:off x="785517" y="346775"/>
            <a:ext cx="7366200" cy="65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2224C"/>
                </a:solidFill>
              </a:rPr>
              <a:t>How to design a vision board?</a:t>
            </a:r>
            <a:endParaRPr>
              <a:solidFill>
                <a:srgbClr val="22224C"/>
              </a:solidFill>
              <a:latin typeface="Open Sans ExtraBold"/>
              <a:ea typeface="Open Sans ExtraBold"/>
              <a:cs typeface="Open Sans ExtraBold"/>
              <a:sym typeface="Open Sans ExtraBold"/>
            </a:endParaRPr>
          </a:p>
        </p:txBody>
      </p:sp>
      <p:sp>
        <p:nvSpPr>
          <p:cNvPr id="55" name="Google Shape;55;p9"/>
          <p:cNvSpPr/>
          <p:nvPr/>
        </p:nvSpPr>
        <p:spPr>
          <a:xfrm>
            <a:off x="914388" y="1093950"/>
            <a:ext cx="455100" cy="34500"/>
          </a:xfrm>
          <a:prstGeom prst="rect">
            <a:avLst/>
          </a:prstGeom>
          <a:solidFill>
            <a:srgbClr val="009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9"/>
          <p:cNvSpPr txBox="1">
            <a:spLocks noGrp="1"/>
          </p:cNvSpPr>
          <p:nvPr>
            <p:ph type="subTitle" idx="4294967295"/>
          </p:nvPr>
        </p:nvSpPr>
        <p:spPr>
          <a:xfrm>
            <a:off x="98100" y="1427400"/>
            <a:ext cx="9045900" cy="1833300"/>
          </a:xfrm>
          <a:prstGeom prst="rect">
            <a:avLst/>
          </a:prstGeom>
        </p:spPr>
        <p:txBody>
          <a:bodyPr spcFirstLastPara="1" wrap="square" lIns="91425" tIns="91425" rIns="91425" bIns="91425" anchor="t" anchorCtr="0">
            <a:noAutofit/>
          </a:bodyPr>
          <a:lstStyle/>
          <a:p>
            <a:pPr marL="457200" lvl="0" indent="-228600" algn="l" rtl="0">
              <a:lnSpc>
                <a:spcPct val="160000"/>
              </a:lnSpc>
              <a:spcBef>
                <a:spcPts val="2200"/>
              </a:spcBef>
              <a:spcAft>
                <a:spcPts val="0"/>
              </a:spcAft>
              <a:buClr>
                <a:srgbClr val="252A33"/>
              </a:buClr>
              <a:buSzPts val="1800"/>
              <a:buFont typeface="Open Sans"/>
              <a:buNone/>
            </a:pPr>
            <a:r>
              <a:rPr lang="en" b="1">
                <a:solidFill>
                  <a:srgbClr val="252A33"/>
                </a:solidFill>
                <a:highlight>
                  <a:srgbClr val="FFFFFF"/>
                </a:highlight>
              </a:rPr>
              <a:t>Step 1: </a:t>
            </a:r>
            <a:r>
              <a:rPr lang="en">
                <a:solidFill>
                  <a:srgbClr val="252A33"/>
                </a:solidFill>
                <a:highlight>
                  <a:srgbClr val="FFFFFF"/>
                </a:highlight>
              </a:rPr>
              <a:t>Define your goals - reflect on questions that will help get you started!</a:t>
            </a:r>
            <a:endParaRPr>
              <a:solidFill>
                <a:srgbClr val="252A33"/>
              </a:solidFill>
              <a:highlight>
                <a:srgbClr val="FFFFFF"/>
              </a:highlight>
            </a:endParaRPr>
          </a:p>
          <a:p>
            <a:pPr marL="457200" lvl="0" indent="-228600" algn="l" rtl="0">
              <a:lnSpc>
                <a:spcPct val="160000"/>
              </a:lnSpc>
              <a:spcBef>
                <a:spcPts val="0"/>
              </a:spcBef>
              <a:spcAft>
                <a:spcPts val="0"/>
              </a:spcAft>
              <a:buClr>
                <a:srgbClr val="252A33"/>
              </a:buClr>
              <a:buSzPts val="1800"/>
              <a:buFont typeface="Open Sans"/>
              <a:buNone/>
            </a:pPr>
            <a:r>
              <a:rPr lang="en" b="1">
                <a:solidFill>
                  <a:srgbClr val="252A33"/>
                </a:solidFill>
                <a:highlight>
                  <a:srgbClr val="FFFFFF"/>
                </a:highlight>
              </a:rPr>
              <a:t>Step 2: </a:t>
            </a:r>
            <a:r>
              <a:rPr lang="en">
                <a:solidFill>
                  <a:srgbClr val="252A33"/>
                </a:solidFill>
                <a:highlight>
                  <a:srgbClr val="FFFFFF"/>
                </a:highlight>
              </a:rPr>
              <a:t>Find your inspiration - Find pictures that reflect what you want</a:t>
            </a:r>
            <a:endParaRPr>
              <a:solidFill>
                <a:srgbClr val="252A33"/>
              </a:solidFill>
              <a:highlight>
                <a:srgbClr val="FFFFFF"/>
              </a:highlight>
            </a:endParaRPr>
          </a:p>
          <a:p>
            <a:pPr marL="457200" lvl="0" indent="-228600" algn="l" rtl="0">
              <a:lnSpc>
                <a:spcPct val="160000"/>
              </a:lnSpc>
              <a:spcBef>
                <a:spcPts val="0"/>
              </a:spcBef>
              <a:spcAft>
                <a:spcPts val="0"/>
              </a:spcAft>
              <a:buClr>
                <a:srgbClr val="252A33"/>
              </a:buClr>
              <a:buSzPts val="1800"/>
              <a:buFont typeface="Open Sans"/>
              <a:buNone/>
            </a:pPr>
            <a:r>
              <a:rPr lang="en" b="1">
                <a:solidFill>
                  <a:srgbClr val="252A33"/>
                </a:solidFill>
                <a:highlight>
                  <a:srgbClr val="FFFFFF"/>
                </a:highlight>
              </a:rPr>
              <a:t>Step 3: </a:t>
            </a:r>
            <a:r>
              <a:rPr lang="en">
                <a:solidFill>
                  <a:srgbClr val="252A33"/>
                </a:solidFill>
                <a:highlight>
                  <a:srgbClr val="FFFFFF"/>
                </a:highlight>
              </a:rPr>
              <a:t>Map out your board</a:t>
            </a:r>
            <a:endParaRPr>
              <a:solidFill>
                <a:srgbClr val="252A33"/>
              </a:solidFill>
              <a:highlight>
                <a:srgbClr val="FFFFFF"/>
              </a:highlight>
            </a:endParaRPr>
          </a:p>
          <a:p>
            <a:pPr marL="457200" lvl="0" indent="-228600" algn="l" rtl="0">
              <a:lnSpc>
                <a:spcPct val="160000"/>
              </a:lnSpc>
              <a:spcBef>
                <a:spcPts val="0"/>
              </a:spcBef>
              <a:spcAft>
                <a:spcPts val="0"/>
              </a:spcAft>
              <a:buClr>
                <a:srgbClr val="252A33"/>
              </a:buClr>
              <a:buSzPts val="1800"/>
              <a:buFont typeface="Open Sans"/>
              <a:buNone/>
            </a:pPr>
            <a:r>
              <a:rPr lang="en" b="1">
                <a:solidFill>
                  <a:srgbClr val="252A33"/>
                </a:solidFill>
                <a:highlight>
                  <a:srgbClr val="FFFFFF"/>
                </a:highlight>
              </a:rPr>
              <a:t>Step 4: </a:t>
            </a:r>
            <a:r>
              <a:rPr lang="en">
                <a:solidFill>
                  <a:srgbClr val="252A33"/>
                </a:solidFill>
                <a:highlight>
                  <a:srgbClr val="FFFFFF"/>
                </a:highlight>
              </a:rPr>
              <a:t>Bring your vision board to life!</a:t>
            </a:r>
            <a:endParaRPr>
              <a:solidFill>
                <a:srgbClr val="252A33"/>
              </a:solidFill>
              <a:highlight>
                <a:srgbClr val="FFFFFF"/>
              </a:highlight>
            </a:endParaRPr>
          </a:p>
          <a:p>
            <a:pPr marL="457200" lvl="0" indent="-228600" algn="l" rtl="0">
              <a:lnSpc>
                <a:spcPct val="160000"/>
              </a:lnSpc>
              <a:spcBef>
                <a:spcPts val="0"/>
              </a:spcBef>
              <a:spcAft>
                <a:spcPts val="0"/>
              </a:spcAft>
              <a:buClr>
                <a:srgbClr val="252A33"/>
              </a:buClr>
              <a:buSzPts val="1800"/>
              <a:buFont typeface="Open Sans"/>
              <a:buNone/>
            </a:pPr>
            <a:r>
              <a:rPr lang="en" b="1">
                <a:solidFill>
                  <a:srgbClr val="252A33"/>
                </a:solidFill>
                <a:highlight>
                  <a:srgbClr val="FFFFFF"/>
                </a:highlight>
              </a:rPr>
              <a:t>Step 5: </a:t>
            </a:r>
            <a:r>
              <a:rPr lang="en">
                <a:solidFill>
                  <a:srgbClr val="252A33"/>
                </a:solidFill>
                <a:highlight>
                  <a:srgbClr val="FFFFFF"/>
                </a:highlight>
              </a:rPr>
              <a:t>Reflect on your vision </a:t>
            </a:r>
            <a:endParaRPr>
              <a:solidFill>
                <a:srgbClr val="252A33"/>
              </a:solidFill>
              <a:highlight>
                <a:srgbClr val="FFFFFF"/>
              </a:highlight>
            </a:endParaRPr>
          </a:p>
          <a:p>
            <a:pPr marL="457200" lvl="0" indent="-228600" algn="l" rtl="0">
              <a:lnSpc>
                <a:spcPct val="160000"/>
              </a:lnSpc>
              <a:spcBef>
                <a:spcPts val="0"/>
              </a:spcBef>
              <a:spcAft>
                <a:spcPts val="0"/>
              </a:spcAft>
              <a:buClr>
                <a:srgbClr val="252A33"/>
              </a:buClr>
              <a:buSzPts val="1800"/>
              <a:buFont typeface="Open Sans"/>
              <a:buNone/>
            </a:pPr>
            <a:r>
              <a:rPr lang="en" b="1">
                <a:solidFill>
                  <a:srgbClr val="252A33"/>
                </a:solidFill>
                <a:highlight>
                  <a:srgbClr val="FFFFFF"/>
                </a:highlight>
              </a:rPr>
              <a:t>Step 6: </a:t>
            </a:r>
            <a:r>
              <a:rPr lang="en">
                <a:solidFill>
                  <a:srgbClr val="252A33"/>
                </a:solidFill>
                <a:highlight>
                  <a:srgbClr val="FFFFFF"/>
                </a:highlight>
              </a:rPr>
              <a:t>Revisit your vision board often </a:t>
            </a:r>
            <a:endParaRPr>
              <a:solidFill>
                <a:srgbClr val="252A33"/>
              </a:solidFill>
              <a:highlight>
                <a:schemeClr val="accent4"/>
              </a:highlight>
              <a:latin typeface="Roboto"/>
              <a:ea typeface="Roboto"/>
              <a:cs typeface="Roboto"/>
              <a:sym typeface="Roboto"/>
            </a:endParaRPr>
          </a:p>
          <a:p>
            <a:pPr marL="457200" lvl="0" indent="0" algn="l" rtl="0">
              <a:lnSpc>
                <a:spcPct val="150000"/>
              </a:lnSpc>
              <a:spcBef>
                <a:spcPts val="3600"/>
              </a:spcBef>
              <a:spcAft>
                <a:spcPts val="1600"/>
              </a:spcAft>
              <a:buNone/>
            </a:pPr>
            <a:endParaRPr b="1">
              <a:solidFill>
                <a:srgbClr val="252A3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0"/>
          <p:cNvSpPr txBox="1">
            <a:spLocks noGrp="1"/>
          </p:cNvSpPr>
          <p:nvPr>
            <p:ph type="title" idx="4294967295"/>
          </p:nvPr>
        </p:nvSpPr>
        <p:spPr>
          <a:xfrm>
            <a:off x="785517" y="346775"/>
            <a:ext cx="7366200" cy="65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2224C"/>
                </a:solidFill>
              </a:rPr>
              <a:t>Mind mapping your vision board</a:t>
            </a:r>
            <a:endParaRPr>
              <a:solidFill>
                <a:srgbClr val="22224C"/>
              </a:solidFill>
              <a:latin typeface="Open Sans ExtraBold"/>
              <a:ea typeface="Open Sans ExtraBold"/>
              <a:cs typeface="Open Sans ExtraBold"/>
              <a:sym typeface="Open Sans ExtraBold"/>
            </a:endParaRPr>
          </a:p>
        </p:txBody>
      </p:sp>
      <p:sp>
        <p:nvSpPr>
          <p:cNvPr id="62" name="Google Shape;62;p10"/>
          <p:cNvSpPr/>
          <p:nvPr/>
        </p:nvSpPr>
        <p:spPr>
          <a:xfrm>
            <a:off x="914388" y="1093950"/>
            <a:ext cx="455100" cy="34500"/>
          </a:xfrm>
          <a:prstGeom prst="rect">
            <a:avLst/>
          </a:prstGeom>
          <a:solidFill>
            <a:srgbClr val="009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0"/>
          <p:cNvSpPr txBox="1">
            <a:spLocks noGrp="1"/>
          </p:cNvSpPr>
          <p:nvPr>
            <p:ph type="subTitle" idx="4294967295"/>
          </p:nvPr>
        </p:nvSpPr>
        <p:spPr>
          <a:xfrm>
            <a:off x="98075" y="1304900"/>
            <a:ext cx="6395700" cy="3762600"/>
          </a:xfrm>
          <a:prstGeom prst="rect">
            <a:avLst/>
          </a:prstGeom>
        </p:spPr>
        <p:txBody>
          <a:bodyPr spcFirstLastPara="1" wrap="square" lIns="91425" tIns="91425" rIns="91425" bIns="91425" anchor="t" anchorCtr="0">
            <a:noAutofit/>
          </a:bodyPr>
          <a:lstStyle/>
          <a:p>
            <a:pPr marL="457200" lvl="0" indent="-333375" algn="l" rtl="0">
              <a:spcBef>
                <a:spcPts val="0"/>
              </a:spcBef>
              <a:spcAft>
                <a:spcPts val="0"/>
              </a:spcAft>
              <a:buClr>
                <a:srgbClr val="252A33"/>
              </a:buClr>
              <a:buSzPts val="1650"/>
              <a:buChar char="★"/>
            </a:pPr>
            <a:r>
              <a:rPr lang="en" sz="1650">
                <a:solidFill>
                  <a:srgbClr val="252A33"/>
                </a:solidFill>
                <a:highlight>
                  <a:srgbClr val="FFFFFF"/>
                </a:highlight>
              </a:rPr>
              <a:t>What would your dream house look like?</a:t>
            </a:r>
            <a:endParaRPr sz="1650">
              <a:solidFill>
                <a:srgbClr val="252A33"/>
              </a:solidFill>
              <a:highlight>
                <a:srgbClr val="FFFFFF"/>
              </a:highlight>
            </a:endParaRPr>
          </a:p>
          <a:p>
            <a:pPr marL="457200" lvl="0" indent="-333375" algn="l" rtl="0">
              <a:spcBef>
                <a:spcPts val="0"/>
              </a:spcBef>
              <a:spcAft>
                <a:spcPts val="0"/>
              </a:spcAft>
              <a:buClr>
                <a:srgbClr val="252A33"/>
              </a:buClr>
              <a:buSzPts val="1650"/>
              <a:buChar char="★"/>
            </a:pPr>
            <a:r>
              <a:rPr lang="en" sz="1650">
                <a:solidFill>
                  <a:srgbClr val="252A33"/>
                </a:solidFill>
                <a:highlight>
                  <a:srgbClr val="FFFFFF"/>
                </a:highlight>
              </a:rPr>
              <a:t>What is your dream vacation?</a:t>
            </a:r>
            <a:endParaRPr sz="1650">
              <a:solidFill>
                <a:srgbClr val="252A33"/>
              </a:solidFill>
              <a:highlight>
                <a:srgbClr val="FFFFFF"/>
              </a:highlight>
            </a:endParaRPr>
          </a:p>
          <a:p>
            <a:pPr marL="457200" lvl="0" indent="-333375" algn="l" rtl="0">
              <a:lnSpc>
                <a:spcPct val="140000"/>
              </a:lnSpc>
              <a:spcBef>
                <a:spcPts val="0"/>
              </a:spcBef>
              <a:spcAft>
                <a:spcPts val="0"/>
              </a:spcAft>
              <a:buClr>
                <a:srgbClr val="252A33"/>
              </a:buClr>
              <a:buSzPts val="1650"/>
              <a:buChar char="★"/>
            </a:pPr>
            <a:r>
              <a:rPr lang="en" sz="1650">
                <a:solidFill>
                  <a:srgbClr val="252A33"/>
                </a:solidFill>
                <a:highlight>
                  <a:srgbClr val="FFFFFF"/>
                </a:highlight>
              </a:rPr>
              <a:t> If you could choose, what kind of school, college or University would you like to go to?</a:t>
            </a:r>
            <a:endParaRPr sz="1650">
              <a:solidFill>
                <a:srgbClr val="252A33"/>
              </a:solidFill>
              <a:highlight>
                <a:srgbClr val="FFFFFF"/>
              </a:highlight>
            </a:endParaRPr>
          </a:p>
          <a:p>
            <a:pPr marL="457200" lvl="0" indent="-333375" algn="l" rtl="0">
              <a:lnSpc>
                <a:spcPct val="140000"/>
              </a:lnSpc>
              <a:spcBef>
                <a:spcPts val="0"/>
              </a:spcBef>
              <a:spcAft>
                <a:spcPts val="0"/>
              </a:spcAft>
              <a:buClr>
                <a:srgbClr val="252A33"/>
              </a:buClr>
              <a:buSzPts val="1650"/>
              <a:buChar char="★"/>
            </a:pPr>
            <a:r>
              <a:rPr lang="en" sz="1650">
                <a:solidFill>
                  <a:srgbClr val="252A33"/>
                </a:solidFill>
                <a:highlight>
                  <a:srgbClr val="FFFFFF"/>
                </a:highlight>
              </a:rPr>
              <a:t>What kind of skills would you like to have or new activities would you like to try out?</a:t>
            </a:r>
            <a:endParaRPr sz="1650">
              <a:solidFill>
                <a:srgbClr val="252A33"/>
              </a:solidFill>
              <a:highlight>
                <a:srgbClr val="FFFFFF"/>
              </a:highlight>
            </a:endParaRPr>
          </a:p>
          <a:p>
            <a:pPr marL="457200" lvl="0" indent="-333375" algn="l" rtl="0">
              <a:lnSpc>
                <a:spcPct val="140000"/>
              </a:lnSpc>
              <a:spcBef>
                <a:spcPts val="0"/>
              </a:spcBef>
              <a:spcAft>
                <a:spcPts val="0"/>
              </a:spcAft>
              <a:buClr>
                <a:srgbClr val="252A33"/>
              </a:buClr>
              <a:buSzPts val="1650"/>
              <a:buChar char="★"/>
            </a:pPr>
            <a:r>
              <a:rPr lang="en" sz="1650">
                <a:solidFill>
                  <a:srgbClr val="252A33"/>
                </a:solidFill>
                <a:highlight>
                  <a:srgbClr val="FFFFFF"/>
                </a:highlight>
              </a:rPr>
              <a:t>What kind of difference do you want to make in this world?</a:t>
            </a:r>
            <a:endParaRPr sz="1650">
              <a:solidFill>
                <a:srgbClr val="252A33"/>
              </a:solidFill>
              <a:highlight>
                <a:srgbClr val="FFFFFF"/>
              </a:highlight>
            </a:endParaRPr>
          </a:p>
          <a:p>
            <a:pPr marL="457200" lvl="0" indent="0" algn="l" rtl="0">
              <a:spcBef>
                <a:spcPts val="0"/>
              </a:spcBef>
              <a:spcAft>
                <a:spcPts val="2300"/>
              </a:spcAft>
              <a:buNone/>
            </a:pPr>
            <a:endParaRPr b="1">
              <a:solidFill>
                <a:srgbClr val="252A3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1"/>
          <p:cNvSpPr txBox="1">
            <a:spLocks noGrp="1"/>
          </p:cNvSpPr>
          <p:nvPr>
            <p:ph type="title" idx="4294967295"/>
          </p:nvPr>
        </p:nvSpPr>
        <p:spPr>
          <a:xfrm>
            <a:off x="51025" y="346775"/>
            <a:ext cx="8501100" cy="65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2224C"/>
                </a:solidFill>
              </a:rPr>
              <a:t>Mind mapping your vision board ( continued)</a:t>
            </a:r>
            <a:endParaRPr>
              <a:solidFill>
                <a:srgbClr val="22224C"/>
              </a:solidFill>
              <a:latin typeface="Open Sans ExtraBold"/>
              <a:ea typeface="Open Sans ExtraBold"/>
              <a:cs typeface="Open Sans ExtraBold"/>
              <a:sym typeface="Open Sans ExtraBold"/>
            </a:endParaRPr>
          </a:p>
        </p:txBody>
      </p:sp>
      <p:sp>
        <p:nvSpPr>
          <p:cNvPr id="69" name="Google Shape;69;p11"/>
          <p:cNvSpPr/>
          <p:nvPr/>
        </p:nvSpPr>
        <p:spPr>
          <a:xfrm>
            <a:off x="914388" y="1093950"/>
            <a:ext cx="455100" cy="34500"/>
          </a:xfrm>
          <a:prstGeom prst="rect">
            <a:avLst/>
          </a:prstGeom>
          <a:solidFill>
            <a:srgbClr val="009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txBox="1">
            <a:spLocks noGrp="1"/>
          </p:cNvSpPr>
          <p:nvPr>
            <p:ph type="subTitle" idx="4294967295"/>
          </p:nvPr>
        </p:nvSpPr>
        <p:spPr>
          <a:xfrm>
            <a:off x="98075" y="1304900"/>
            <a:ext cx="6395700" cy="3762600"/>
          </a:xfrm>
          <a:prstGeom prst="rect">
            <a:avLst/>
          </a:prstGeom>
        </p:spPr>
        <p:txBody>
          <a:bodyPr spcFirstLastPara="1" wrap="square" lIns="91425" tIns="91425" rIns="91425" bIns="91425" anchor="t" anchorCtr="0">
            <a:noAutofit/>
          </a:bodyPr>
          <a:lstStyle/>
          <a:p>
            <a:pPr marL="457200" lvl="0" indent="0" algn="l" rtl="0">
              <a:lnSpc>
                <a:spcPct val="140000"/>
              </a:lnSpc>
              <a:spcBef>
                <a:spcPts val="0"/>
              </a:spcBef>
              <a:spcAft>
                <a:spcPts val="0"/>
              </a:spcAft>
              <a:buNone/>
            </a:pPr>
            <a:endParaRPr sz="1450">
              <a:solidFill>
                <a:srgbClr val="252A33"/>
              </a:solidFill>
              <a:highlight>
                <a:srgbClr val="FFFFFF"/>
              </a:highlight>
            </a:endParaRPr>
          </a:p>
          <a:p>
            <a:pPr marL="457200" lvl="0" indent="-333375" algn="l" rtl="0">
              <a:lnSpc>
                <a:spcPct val="140000"/>
              </a:lnSpc>
              <a:spcBef>
                <a:spcPts val="0"/>
              </a:spcBef>
              <a:spcAft>
                <a:spcPts val="0"/>
              </a:spcAft>
              <a:buClr>
                <a:srgbClr val="252A33"/>
              </a:buClr>
              <a:buSzPts val="1650"/>
              <a:buChar char="★"/>
            </a:pPr>
            <a:r>
              <a:rPr lang="en" sz="1650">
                <a:solidFill>
                  <a:srgbClr val="252A33"/>
                </a:solidFill>
                <a:highlight>
                  <a:srgbClr val="FFFFFF"/>
                </a:highlight>
              </a:rPr>
              <a:t>What do you want to achieve at work or in your career?</a:t>
            </a:r>
            <a:endParaRPr sz="1650">
              <a:solidFill>
                <a:srgbClr val="252A33"/>
              </a:solidFill>
              <a:highlight>
                <a:srgbClr val="FFFFFF"/>
              </a:highlight>
            </a:endParaRPr>
          </a:p>
          <a:p>
            <a:pPr marL="457200" lvl="0" indent="-333375" algn="l" rtl="0">
              <a:spcBef>
                <a:spcPts val="0"/>
              </a:spcBef>
              <a:spcAft>
                <a:spcPts val="0"/>
              </a:spcAft>
              <a:buClr>
                <a:srgbClr val="252A33"/>
              </a:buClr>
              <a:buSzPts val="1650"/>
              <a:buChar char="★"/>
            </a:pPr>
            <a:r>
              <a:rPr lang="en" sz="1650">
                <a:solidFill>
                  <a:srgbClr val="252A33"/>
                </a:solidFill>
                <a:highlight>
                  <a:srgbClr val="FFFFFF"/>
                </a:highlight>
              </a:rPr>
              <a:t>What does your ideal work space look like?</a:t>
            </a:r>
            <a:endParaRPr sz="1650">
              <a:solidFill>
                <a:srgbClr val="252A33"/>
              </a:solidFill>
              <a:highlight>
                <a:srgbClr val="FFFFFF"/>
              </a:highlight>
            </a:endParaRPr>
          </a:p>
          <a:p>
            <a:pPr marL="457200" lvl="0" indent="-333375" algn="l" rtl="0">
              <a:spcBef>
                <a:spcPts val="0"/>
              </a:spcBef>
              <a:spcAft>
                <a:spcPts val="0"/>
              </a:spcAft>
              <a:buClr>
                <a:srgbClr val="252A33"/>
              </a:buClr>
              <a:buSzPts val="1650"/>
              <a:buChar char="★"/>
            </a:pPr>
            <a:r>
              <a:rPr lang="en" sz="1650">
                <a:solidFill>
                  <a:srgbClr val="252A33"/>
                </a:solidFill>
                <a:highlight>
                  <a:srgbClr val="FFFFFF"/>
                </a:highlight>
              </a:rPr>
              <a:t>If you had all the time in the world, how would you spend it?</a:t>
            </a:r>
            <a:endParaRPr sz="1650">
              <a:solidFill>
                <a:srgbClr val="252A33"/>
              </a:solidFill>
              <a:highlight>
                <a:srgbClr val="FFFFFF"/>
              </a:highlight>
            </a:endParaRPr>
          </a:p>
          <a:p>
            <a:pPr marL="457200" lvl="0" indent="-333375" algn="l" rtl="0">
              <a:spcBef>
                <a:spcPts val="0"/>
              </a:spcBef>
              <a:spcAft>
                <a:spcPts val="0"/>
              </a:spcAft>
              <a:buClr>
                <a:srgbClr val="252A33"/>
              </a:buClr>
              <a:buSzPts val="1650"/>
              <a:buChar char="★"/>
            </a:pPr>
            <a:r>
              <a:rPr lang="en" sz="1650">
                <a:solidFill>
                  <a:srgbClr val="252A33"/>
                </a:solidFill>
                <a:highlight>
                  <a:srgbClr val="FFFFFF"/>
                </a:highlight>
              </a:rPr>
              <a:t>What is an organization or cause you have always wanted to support?</a:t>
            </a:r>
            <a:endParaRPr sz="1650">
              <a:solidFill>
                <a:srgbClr val="252A33"/>
              </a:solidFill>
              <a:highlight>
                <a:srgbClr val="FFFFFF"/>
              </a:highlight>
            </a:endParaRPr>
          </a:p>
          <a:p>
            <a:pPr marL="457200" lvl="0" indent="-333375" algn="l" rtl="0">
              <a:spcBef>
                <a:spcPts val="0"/>
              </a:spcBef>
              <a:spcAft>
                <a:spcPts val="0"/>
              </a:spcAft>
              <a:buClr>
                <a:srgbClr val="252A33"/>
              </a:buClr>
              <a:buSzPts val="1650"/>
              <a:buChar char="★"/>
            </a:pPr>
            <a:r>
              <a:rPr lang="en" sz="1650">
                <a:solidFill>
                  <a:srgbClr val="252A33"/>
                </a:solidFill>
                <a:highlight>
                  <a:srgbClr val="FFFFFF"/>
                </a:highlight>
              </a:rPr>
              <a:t>Who are people you would like to meet or see?</a:t>
            </a:r>
            <a:endParaRPr sz="2000" b="1">
              <a:solidFill>
                <a:srgbClr val="252A3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2"/>
          <p:cNvSpPr txBox="1">
            <a:spLocks noGrp="1"/>
          </p:cNvSpPr>
          <p:nvPr>
            <p:ph type="title" idx="4294967295"/>
          </p:nvPr>
        </p:nvSpPr>
        <p:spPr>
          <a:xfrm>
            <a:off x="785517" y="194375"/>
            <a:ext cx="7366200" cy="65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2224C"/>
                </a:solidFill>
              </a:rPr>
              <a:t>Searching for and compiling images </a:t>
            </a:r>
            <a:endParaRPr>
              <a:solidFill>
                <a:srgbClr val="22224C"/>
              </a:solidFill>
              <a:latin typeface="Open Sans ExtraBold"/>
              <a:ea typeface="Open Sans ExtraBold"/>
              <a:cs typeface="Open Sans ExtraBold"/>
              <a:sym typeface="Open Sans ExtraBold"/>
            </a:endParaRPr>
          </a:p>
        </p:txBody>
      </p:sp>
      <p:sp>
        <p:nvSpPr>
          <p:cNvPr id="76" name="Google Shape;76;p12"/>
          <p:cNvSpPr/>
          <p:nvPr/>
        </p:nvSpPr>
        <p:spPr>
          <a:xfrm>
            <a:off x="914388" y="789150"/>
            <a:ext cx="455100" cy="34500"/>
          </a:xfrm>
          <a:prstGeom prst="rect">
            <a:avLst/>
          </a:prstGeom>
          <a:solidFill>
            <a:srgbClr val="009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2"/>
          <p:cNvSpPr txBox="1">
            <a:spLocks noGrp="1"/>
          </p:cNvSpPr>
          <p:nvPr>
            <p:ph type="subTitle" idx="4294967295"/>
          </p:nvPr>
        </p:nvSpPr>
        <p:spPr>
          <a:xfrm>
            <a:off x="98075" y="850775"/>
            <a:ext cx="5501100" cy="1833300"/>
          </a:xfrm>
          <a:prstGeom prst="rect">
            <a:avLst/>
          </a:prstGeom>
        </p:spPr>
        <p:txBody>
          <a:bodyPr spcFirstLastPara="1" wrap="square" lIns="91425" tIns="91425" rIns="91425" bIns="91425" anchor="t" anchorCtr="0">
            <a:noAutofit/>
          </a:bodyPr>
          <a:lstStyle/>
          <a:p>
            <a:pPr marL="457200" lvl="0" indent="-342900" algn="l" rtl="0">
              <a:spcBef>
                <a:spcPts val="1000"/>
              </a:spcBef>
              <a:spcAft>
                <a:spcPts val="0"/>
              </a:spcAft>
              <a:buClr>
                <a:srgbClr val="252A33"/>
              </a:buClr>
              <a:buSzPts val="1800"/>
              <a:buChar char="●"/>
            </a:pPr>
            <a:r>
              <a:rPr lang="en">
                <a:solidFill>
                  <a:srgbClr val="252A33"/>
                </a:solidFill>
                <a:highlight>
                  <a:srgbClr val="FFFFFF"/>
                </a:highlight>
              </a:rPr>
              <a:t>Now it’s time to search for pictures and images that will serve as visual representation of your dreams. </a:t>
            </a:r>
            <a:endParaRPr>
              <a:solidFill>
                <a:srgbClr val="252A33"/>
              </a:solidFill>
              <a:highlight>
                <a:srgbClr val="FFFFFF"/>
              </a:highlight>
            </a:endParaRPr>
          </a:p>
          <a:p>
            <a:pPr marL="457200" lvl="0" indent="-342900" algn="l" rtl="0">
              <a:spcBef>
                <a:spcPts val="2300"/>
              </a:spcBef>
              <a:spcAft>
                <a:spcPts val="0"/>
              </a:spcAft>
              <a:buClr>
                <a:srgbClr val="252A33"/>
              </a:buClr>
              <a:buSzPts val="1800"/>
              <a:buChar char="●"/>
            </a:pPr>
            <a:r>
              <a:rPr lang="en">
                <a:solidFill>
                  <a:srgbClr val="252A33"/>
                </a:solidFill>
                <a:highlight>
                  <a:srgbClr val="FFFFFF"/>
                </a:highlight>
              </a:rPr>
              <a:t>Take the time to find images that are as close as possible to the future you have imagined. </a:t>
            </a:r>
            <a:endParaRPr>
              <a:solidFill>
                <a:srgbClr val="252A33"/>
              </a:solidFill>
              <a:highlight>
                <a:srgbClr val="FFFFFF"/>
              </a:highlight>
            </a:endParaRPr>
          </a:p>
          <a:p>
            <a:pPr marL="457200" lvl="0" indent="-342900" algn="l" rtl="0">
              <a:spcBef>
                <a:spcPts val="1000"/>
              </a:spcBef>
              <a:spcAft>
                <a:spcPts val="0"/>
              </a:spcAft>
              <a:buClr>
                <a:srgbClr val="252A33"/>
              </a:buClr>
              <a:buSzPts val="1800"/>
              <a:buChar char="●"/>
            </a:pPr>
            <a:r>
              <a:rPr lang="en">
                <a:solidFill>
                  <a:srgbClr val="252A33"/>
                </a:solidFill>
                <a:highlight>
                  <a:srgbClr val="FFFFFF"/>
                </a:highlight>
              </a:rPr>
              <a:t>Your images need to be a direct reflection of what you want to achieve or capture the emotions you would feel when you achieve your goals. </a:t>
            </a:r>
            <a:endParaRPr>
              <a:solidFill>
                <a:srgbClr val="252A33"/>
              </a:solidFill>
              <a:highlight>
                <a:srgbClr val="FFFFFF"/>
              </a:highlight>
            </a:endParaRPr>
          </a:p>
          <a:p>
            <a:pPr marL="457200" lvl="0" indent="-342900" algn="l" rtl="0">
              <a:spcBef>
                <a:spcPts val="1000"/>
              </a:spcBef>
              <a:spcAft>
                <a:spcPts val="2300"/>
              </a:spcAft>
              <a:buClr>
                <a:srgbClr val="252A33"/>
              </a:buClr>
              <a:buSzPts val="1800"/>
              <a:buChar char="●"/>
            </a:pPr>
            <a:r>
              <a:rPr lang="en">
                <a:solidFill>
                  <a:srgbClr val="252A33"/>
                </a:solidFill>
                <a:highlight>
                  <a:srgbClr val="FFFFFF"/>
                </a:highlight>
              </a:rPr>
              <a:t>You can use magazines, websites, stock images, take pictures or even draw. </a:t>
            </a:r>
            <a:endParaRPr b="1">
              <a:solidFill>
                <a:srgbClr val="252A33"/>
              </a:solidFill>
            </a:endParaRPr>
          </a:p>
        </p:txBody>
      </p:sp>
      <p:pic>
        <p:nvPicPr>
          <p:cNvPr id="78" name="Google Shape;78;p12"/>
          <p:cNvPicPr preferRelativeResize="0"/>
          <p:nvPr/>
        </p:nvPicPr>
        <p:blipFill>
          <a:blip r:embed="rId3">
            <a:alphaModFix/>
          </a:blip>
          <a:stretch>
            <a:fillRect/>
          </a:stretch>
        </p:blipFill>
        <p:spPr>
          <a:xfrm>
            <a:off x="5599175" y="1489150"/>
            <a:ext cx="3526902" cy="26451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3"/>
          <p:cNvSpPr txBox="1">
            <a:spLocks noGrp="1"/>
          </p:cNvSpPr>
          <p:nvPr>
            <p:ph type="title" idx="4294967295"/>
          </p:nvPr>
        </p:nvSpPr>
        <p:spPr>
          <a:xfrm>
            <a:off x="785525" y="102050"/>
            <a:ext cx="7366200" cy="90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2224C"/>
                </a:solidFill>
              </a:rPr>
              <a:t>Upload the pictures that you have chosen to your myBlueprint Portfolio: </a:t>
            </a:r>
            <a:endParaRPr>
              <a:solidFill>
                <a:srgbClr val="22224C"/>
              </a:solidFill>
              <a:latin typeface="Open Sans ExtraBold"/>
              <a:ea typeface="Open Sans ExtraBold"/>
              <a:cs typeface="Open Sans ExtraBold"/>
              <a:sym typeface="Open Sans ExtraBold"/>
            </a:endParaRPr>
          </a:p>
        </p:txBody>
      </p:sp>
      <p:sp>
        <p:nvSpPr>
          <p:cNvPr id="84" name="Google Shape;84;p13"/>
          <p:cNvSpPr/>
          <p:nvPr/>
        </p:nvSpPr>
        <p:spPr>
          <a:xfrm>
            <a:off x="914388" y="1093950"/>
            <a:ext cx="455100" cy="34500"/>
          </a:xfrm>
          <a:prstGeom prst="rect">
            <a:avLst/>
          </a:prstGeom>
          <a:solidFill>
            <a:srgbClr val="009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txBox="1">
            <a:spLocks noGrp="1"/>
          </p:cNvSpPr>
          <p:nvPr>
            <p:ph type="subTitle" idx="4294967295"/>
          </p:nvPr>
        </p:nvSpPr>
        <p:spPr>
          <a:xfrm>
            <a:off x="206350" y="1411775"/>
            <a:ext cx="8243100" cy="30996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endParaRPr sz="1200" b="1">
              <a:solidFill>
                <a:srgbClr val="252A33"/>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 sz="1400" b="1">
                <a:solidFill>
                  <a:srgbClr val="252A33"/>
                </a:solidFill>
              </a:rPr>
              <a:t>BUILDING YOUR VISION BOARD PORTFOLIO INSTRUCTIONS</a:t>
            </a:r>
            <a:r>
              <a:rPr lang="en" sz="1400">
                <a:solidFill>
                  <a:srgbClr val="252A33"/>
                </a:solidFill>
              </a:rPr>
              <a:t> </a:t>
            </a:r>
            <a:endParaRPr sz="1400">
              <a:solidFill>
                <a:srgbClr val="252A33"/>
              </a:solidFill>
            </a:endParaRPr>
          </a:p>
          <a:p>
            <a:pPr marL="0" marR="0" lvl="0" indent="0" algn="l" rtl="0">
              <a:lnSpc>
                <a:spcPct val="115000"/>
              </a:lnSpc>
              <a:spcBef>
                <a:spcPts val="0"/>
              </a:spcBef>
              <a:spcAft>
                <a:spcPts val="0"/>
              </a:spcAft>
              <a:buClr>
                <a:schemeClr val="dk1"/>
              </a:buClr>
              <a:buSzPts val="1100"/>
              <a:buFont typeface="Arial"/>
              <a:buNone/>
            </a:pPr>
            <a:endParaRPr sz="1400">
              <a:solidFill>
                <a:srgbClr val="252A33"/>
              </a:solidFill>
            </a:endParaRPr>
          </a:p>
          <a:p>
            <a:pPr marL="228600" marR="0" lvl="0" indent="-228600" algn="l" rtl="0">
              <a:lnSpc>
                <a:spcPct val="115000"/>
              </a:lnSpc>
              <a:spcBef>
                <a:spcPts val="0"/>
              </a:spcBef>
              <a:spcAft>
                <a:spcPts val="0"/>
              </a:spcAft>
              <a:buClr>
                <a:schemeClr val="dk1"/>
              </a:buClr>
              <a:buSzPts val="1100"/>
              <a:buFont typeface="Arial"/>
              <a:buNone/>
            </a:pPr>
            <a:r>
              <a:rPr lang="en" sz="1400">
                <a:solidFill>
                  <a:srgbClr val="252A33"/>
                </a:solidFill>
              </a:rPr>
              <a:t>1.	</a:t>
            </a:r>
            <a:r>
              <a:rPr lang="en" sz="1300">
                <a:solidFill>
                  <a:srgbClr val="252A33"/>
                </a:solidFill>
              </a:rPr>
              <a:t>Visit </a:t>
            </a:r>
            <a:r>
              <a:rPr lang="en" sz="1300" b="1" u="sng">
                <a:solidFill>
                  <a:srgbClr val="1155CC"/>
                </a:solidFill>
                <a:hlinkClick r:id="rId3">
                  <a:extLst>
                    <a:ext uri="{A12FA001-AC4F-418D-AE19-62706E023703}">
                      <ahyp:hlinkClr xmlns:ahyp="http://schemas.microsoft.com/office/drawing/2018/hyperlinkcolor" val="tx"/>
                    </a:ext>
                  </a:extLst>
                </a:hlinkClick>
              </a:rPr>
              <a:t>www.myBlueprint.ca</a:t>
            </a:r>
            <a:r>
              <a:rPr lang="en" sz="1300">
                <a:solidFill>
                  <a:srgbClr val="252A33"/>
                </a:solidFill>
              </a:rPr>
              <a:t>, click </a:t>
            </a:r>
            <a:r>
              <a:rPr lang="en" sz="1300" b="1">
                <a:solidFill>
                  <a:srgbClr val="252A33"/>
                </a:solidFill>
              </a:rPr>
              <a:t>Log In</a:t>
            </a:r>
            <a:r>
              <a:rPr lang="en" sz="1300">
                <a:solidFill>
                  <a:srgbClr val="252A33"/>
                </a:solidFill>
              </a:rPr>
              <a:t> in the top right corner, and enter your username and password. </a:t>
            </a:r>
            <a:endParaRPr sz="1300">
              <a:solidFill>
                <a:srgbClr val="252A33"/>
              </a:solidFill>
            </a:endParaRPr>
          </a:p>
          <a:p>
            <a:pPr marL="228600" marR="0" lvl="0" indent="-228600" algn="l" rtl="0">
              <a:lnSpc>
                <a:spcPct val="115000"/>
              </a:lnSpc>
              <a:spcBef>
                <a:spcPts val="1000"/>
              </a:spcBef>
              <a:spcAft>
                <a:spcPts val="0"/>
              </a:spcAft>
              <a:buClr>
                <a:schemeClr val="dk1"/>
              </a:buClr>
              <a:buSzPts val="1100"/>
              <a:buFont typeface="Arial"/>
              <a:buNone/>
            </a:pPr>
            <a:r>
              <a:rPr lang="en" sz="1300">
                <a:solidFill>
                  <a:srgbClr val="252A33"/>
                </a:solidFill>
              </a:rPr>
              <a:t>2.	From the left-hand navigation menu, select </a:t>
            </a:r>
            <a:r>
              <a:rPr lang="en" sz="1300" b="1">
                <a:solidFill>
                  <a:srgbClr val="252A33"/>
                </a:solidFill>
              </a:rPr>
              <a:t>Home &gt; Portfolios</a:t>
            </a:r>
            <a:r>
              <a:rPr lang="en" sz="1300">
                <a:solidFill>
                  <a:srgbClr val="252A33"/>
                </a:solidFill>
              </a:rPr>
              <a:t>.</a:t>
            </a:r>
            <a:endParaRPr sz="1300">
              <a:solidFill>
                <a:srgbClr val="252A33"/>
              </a:solidFill>
            </a:endParaRPr>
          </a:p>
          <a:p>
            <a:pPr marL="228600" marR="0" lvl="0" indent="-228600" algn="l" rtl="0">
              <a:lnSpc>
                <a:spcPct val="115000"/>
              </a:lnSpc>
              <a:spcBef>
                <a:spcPts val="1000"/>
              </a:spcBef>
              <a:spcAft>
                <a:spcPts val="0"/>
              </a:spcAft>
              <a:buClr>
                <a:schemeClr val="dk1"/>
              </a:buClr>
              <a:buSzPts val="1100"/>
              <a:buFont typeface="Arial"/>
              <a:buNone/>
            </a:pPr>
            <a:r>
              <a:rPr lang="en" sz="1300">
                <a:solidFill>
                  <a:srgbClr val="252A33"/>
                </a:solidFill>
              </a:rPr>
              <a:t>3.	Click </a:t>
            </a:r>
            <a:r>
              <a:rPr lang="en" sz="1300" b="1">
                <a:solidFill>
                  <a:srgbClr val="252A33"/>
                </a:solidFill>
              </a:rPr>
              <a:t>+ Add Portfolio</a:t>
            </a:r>
            <a:r>
              <a:rPr lang="en" sz="1300">
                <a:solidFill>
                  <a:srgbClr val="252A33"/>
                </a:solidFill>
              </a:rPr>
              <a:t>, title it </a:t>
            </a:r>
            <a:r>
              <a:rPr lang="en" sz="1300" b="1">
                <a:solidFill>
                  <a:srgbClr val="252A33"/>
                </a:solidFill>
              </a:rPr>
              <a:t>VISION BOARD </a:t>
            </a:r>
            <a:r>
              <a:rPr lang="en" sz="1300">
                <a:solidFill>
                  <a:srgbClr val="252A33"/>
                </a:solidFill>
              </a:rPr>
              <a:t>and click </a:t>
            </a:r>
            <a:r>
              <a:rPr lang="en" sz="1300" b="1">
                <a:solidFill>
                  <a:srgbClr val="252A33"/>
                </a:solidFill>
              </a:rPr>
              <a:t>Add Portfolio</a:t>
            </a:r>
            <a:r>
              <a:rPr lang="en" sz="1300">
                <a:solidFill>
                  <a:srgbClr val="252A33"/>
                </a:solidFill>
              </a:rPr>
              <a:t>. </a:t>
            </a:r>
            <a:r>
              <a:rPr lang="en" sz="1300" i="1">
                <a:solidFill>
                  <a:srgbClr val="252A33"/>
                </a:solidFill>
              </a:rPr>
              <a:t>*You can add a Vision Board title of your choice (i.e Vision Board 2023/Vision Board Post Secondary)</a:t>
            </a:r>
            <a:endParaRPr sz="1300" i="1">
              <a:solidFill>
                <a:srgbClr val="252A33"/>
              </a:solidFill>
            </a:endParaRPr>
          </a:p>
          <a:p>
            <a:pPr marL="228600" marR="0" lvl="0" indent="-228600" algn="l" rtl="0">
              <a:lnSpc>
                <a:spcPct val="115000"/>
              </a:lnSpc>
              <a:spcBef>
                <a:spcPts val="1000"/>
              </a:spcBef>
              <a:spcAft>
                <a:spcPts val="0"/>
              </a:spcAft>
              <a:buClr>
                <a:schemeClr val="dk1"/>
              </a:buClr>
              <a:buSzPts val="1100"/>
              <a:buFont typeface="Arial"/>
              <a:buNone/>
            </a:pPr>
            <a:r>
              <a:rPr lang="en" sz="1300">
                <a:solidFill>
                  <a:srgbClr val="252A33"/>
                </a:solidFill>
              </a:rPr>
              <a:t>4.	Add an </a:t>
            </a:r>
            <a:r>
              <a:rPr lang="en" sz="1300" b="1">
                <a:solidFill>
                  <a:srgbClr val="252A33"/>
                </a:solidFill>
              </a:rPr>
              <a:t>Avatar</a:t>
            </a:r>
            <a:r>
              <a:rPr lang="en" sz="1300">
                <a:solidFill>
                  <a:srgbClr val="252A33"/>
                </a:solidFill>
              </a:rPr>
              <a:t> and a </a:t>
            </a:r>
            <a:r>
              <a:rPr lang="en" sz="1300" b="1">
                <a:solidFill>
                  <a:srgbClr val="252A33"/>
                </a:solidFill>
              </a:rPr>
              <a:t>Banner</a:t>
            </a:r>
            <a:r>
              <a:rPr lang="en" sz="1300">
                <a:solidFill>
                  <a:srgbClr val="252A33"/>
                </a:solidFill>
              </a:rPr>
              <a:t> to personalize your portfolio</a:t>
            </a:r>
            <a:endParaRPr sz="1300">
              <a:solidFill>
                <a:srgbClr val="252A33"/>
              </a:solidFill>
            </a:endParaRPr>
          </a:p>
          <a:p>
            <a:pPr marL="228600" marR="0" lvl="0" indent="-228600" algn="l" rtl="0">
              <a:lnSpc>
                <a:spcPct val="115000"/>
              </a:lnSpc>
              <a:spcBef>
                <a:spcPts val="1000"/>
              </a:spcBef>
              <a:spcAft>
                <a:spcPts val="0"/>
              </a:spcAft>
              <a:buClr>
                <a:schemeClr val="dk1"/>
              </a:buClr>
              <a:buSzPts val="1100"/>
              <a:buFont typeface="Arial"/>
              <a:buNone/>
            </a:pPr>
            <a:r>
              <a:rPr lang="en" sz="1300">
                <a:solidFill>
                  <a:srgbClr val="252A33"/>
                </a:solidFill>
              </a:rPr>
              <a:t>5. Upload the </a:t>
            </a:r>
            <a:r>
              <a:rPr lang="en" sz="1300" b="1">
                <a:solidFill>
                  <a:srgbClr val="252A33"/>
                </a:solidFill>
              </a:rPr>
              <a:t>Photos</a:t>
            </a:r>
            <a:r>
              <a:rPr lang="en" sz="1300">
                <a:solidFill>
                  <a:srgbClr val="252A33"/>
                </a:solidFill>
              </a:rPr>
              <a:t> that you have selected for your Vision Board to your </a:t>
            </a:r>
            <a:r>
              <a:rPr lang="en" sz="1300" b="1">
                <a:solidFill>
                  <a:srgbClr val="252A33"/>
                </a:solidFill>
              </a:rPr>
              <a:t>Portfolio</a:t>
            </a:r>
            <a:r>
              <a:rPr lang="en" sz="1300">
                <a:solidFill>
                  <a:srgbClr val="252A33"/>
                </a:solidFill>
              </a:rPr>
              <a:t> by clicking </a:t>
            </a:r>
            <a:r>
              <a:rPr lang="en" sz="1300" b="1">
                <a:solidFill>
                  <a:srgbClr val="252A33"/>
                </a:solidFill>
              </a:rPr>
              <a:t>+Add Box &gt; +Add Media</a:t>
            </a:r>
            <a:endParaRPr sz="1950">
              <a:solidFill>
                <a:srgbClr val="252A33"/>
              </a:solidFill>
              <a:highlight>
                <a:srgbClr val="FFFFFF"/>
              </a:highlight>
              <a:latin typeface="Arial"/>
              <a:ea typeface="Arial"/>
              <a:cs typeface="Arial"/>
              <a:sym typeface="Arial"/>
            </a:endParaRPr>
          </a:p>
          <a:p>
            <a:pPr marL="457200" lvl="0" indent="0" algn="l" rtl="0">
              <a:spcBef>
                <a:spcPts val="1000"/>
              </a:spcBef>
              <a:spcAft>
                <a:spcPts val="0"/>
              </a:spcAft>
              <a:buNone/>
            </a:pPr>
            <a:endParaRPr sz="1450">
              <a:solidFill>
                <a:srgbClr val="555555"/>
              </a:solidFill>
              <a:highlight>
                <a:srgbClr val="FFFFFF"/>
              </a:highlight>
              <a:latin typeface="Arial"/>
              <a:ea typeface="Arial"/>
              <a:cs typeface="Arial"/>
              <a:sym typeface="Arial"/>
            </a:endParaRPr>
          </a:p>
          <a:p>
            <a:pPr marL="0" lvl="0" indent="0" algn="l" rtl="0">
              <a:spcBef>
                <a:spcPts val="2300"/>
              </a:spcBef>
              <a:spcAft>
                <a:spcPts val="0"/>
              </a:spcAft>
              <a:buNone/>
            </a:pPr>
            <a:endParaRPr sz="2400">
              <a:solidFill>
                <a:schemeClr val="accent2"/>
              </a:solidFill>
              <a:highlight>
                <a:srgbClr val="FFFFFF"/>
              </a:highlight>
              <a:latin typeface="Roboto"/>
              <a:ea typeface="Roboto"/>
              <a:cs typeface="Roboto"/>
              <a:sym typeface="Roboto"/>
            </a:endParaRPr>
          </a:p>
          <a:p>
            <a:pPr marL="0" lvl="0" indent="0" algn="l" rtl="0">
              <a:lnSpc>
                <a:spcPct val="150000"/>
              </a:lnSpc>
              <a:spcBef>
                <a:spcPts val="1200"/>
              </a:spcBef>
              <a:spcAft>
                <a:spcPts val="0"/>
              </a:spcAft>
              <a:buNone/>
            </a:pPr>
            <a:endParaRPr sz="1200">
              <a:solidFill>
                <a:schemeClr val="accent2"/>
              </a:solidFill>
              <a:highlight>
                <a:schemeClr val="accent4"/>
              </a:highlight>
              <a:latin typeface="Roboto"/>
              <a:ea typeface="Roboto"/>
              <a:cs typeface="Roboto"/>
              <a:sym typeface="Roboto"/>
            </a:endParaRPr>
          </a:p>
          <a:p>
            <a:pPr marL="0" lvl="0" indent="0" algn="l" rtl="0">
              <a:lnSpc>
                <a:spcPct val="150000"/>
              </a:lnSpc>
              <a:spcBef>
                <a:spcPts val="1000"/>
              </a:spcBef>
              <a:spcAft>
                <a:spcPts val="0"/>
              </a:spcAft>
              <a:buNone/>
            </a:pPr>
            <a:endParaRPr sz="1200">
              <a:solidFill>
                <a:schemeClr val="accent2"/>
              </a:solidFill>
              <a:highlight>
                <a:schemeClr val="accent4"/>
              </a:highlight>
              <a:latin typeface="Roboto"/>
              <a:ea typeface="Roboto"/>
              <a:cs typeface="Roboto"/>
              <a:sym typeface="Roboto"/>
            </a:endParaRPr>
          </a:p>
          <a:p>
            <a:pPr marL="0" lvl="0" indent="0" algn="l" rtl="0">
              <a:lnSpc>
                <a:spcPct val="150000"/>
              </a:lnSpc>
              <a:spcBef>
                <a:spcPts val="1000"/>
              </a:spcBef>
              <a:spcAft>
                <a:spcPts val="0"/>
              </a:spcAft>
              <a:buNone/>
            </a:pPr>
            <a:endParaRPr sz="1200">
              <a:solidFill>
                <a:schemeClr val="accent2"/>
              </a:solidFill>
              <a:highlight>
                <a:schemeClr val="accent4"/>
              </a:highlight>
              <a:latin typeface="Roboto"/>
              <a:ea typeface="Roboto"/>
              <a:cs typeface="Roboto"/>
              <a:sym typeface="Roboto"/>
            </a:endParaRPr>
          </a:p>
          <a:p>
            <a:pPr marL="457200" lvl="0" indent="0" algn="l" rtl="0">
              <a:lnSpc>
                <a:spcPct val="150000"/>
              </a:lnSpc>
              <a:spcBef>
                <a:spcPts val="1000"/>
              </a:spcBef>
              <a:spcAft>
                <a:spcPts val="1600"/>
              </a:spcAft>
              <a:buNone/>
            </a:pPr>
            <a:endParaRPr b="1">
              <a:solidFill>
                <a:srgbClr val="252A33"/>
              </a:solidFill>
            </a:endParaRPr>
          </a:p>
        </p:txBody>
      </p:sp>
    </p:spTree>
  </p:cSld>
  <p:clrMapOvr>
    <a:masterClrMapping/>
  </p:clrMapOvr>
</p:sld>
</file>

<file path=ppt/theme/theme1.xml><?xml version="1.0" encoding="utf-8"?>
<a:theme xmlns:a="http://schemas.openxmlformats.org/drawingml/2006/main" name="myBlueprint Genera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928</Words>
  <Application>Microsoft Office PowerPoint</Application>
  <PresentationFormat>On-screen Show (16:9)</PresentationFormat>
  <Paragraphs>75</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Open Sans ExtraBold</vt:lpstr>
      <vt:lpstr>Arial</vt:lpstr>
      <vt:lpstr>Roboto</vt:lpstr>
      <vt:lpstr>Open Sans</vt:lpstr>
      <vt:lpstr>Calibri</vt:lpstr>
      <vt:lpstr>myBlueprint General</vt:lpstr>
      <vt:lpstr>Creating a Vision Board</vt:lpstr>
      <vt:lpstr>Learning Objectives</vt:lpstr>
      <vt:lpstr>Minds On: Vision exercise </vt:lpstr>
      <vt:lpstr>What is a vision board?</vt:lpstr>
      <vt:lpstr>How to design a vision board?</vt:lpstr>
      <vt:lpstr>Mind mapping your vision board</vt:lpstr>
      <vt:lpstr>Mind mapping your vision board ( continued)</vt:lpstr>
      <vt:lpstr>Searching for and compiling images </vt:lpstr>
      <vt:lpstr>Upload the pictures that you have chosen to your myBlueprint Portfolio: </vt:lpstr>
      <vt:lpstr>Reflection 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Vision Board</dc:title>
  <dc:creator>Joy MacDonald</dc:creator>
  <cp:lastModifiedBy>Berry, Tricia (EECD/EDPE)</cp:lastModifiedBy>
  <cp:revision>5</cp:revision>
  <dcterms:modified xsi:type="dcterms:W3CDTF">2025-04-03T12:13:46Z</dcterms:modified>
</cp:coreProperties>
</file>