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8" r:id="rId12"/>
    <p:sldId id="263" r:id="rId13"/>
    <p:sldId id="264" r:id="rId14"/>
    <p:sldId id="265" r:id="rId15"/>
    <p:sldId id="266" r:id="rId16"/>
    <p:sldId id="267" r:id="rId17"/>
  </p:sldIdLst>
  <p:sldSz cx="12192000" cy="6858000"/>
  <p:notesSz cx="6858000" cy="9144000"/>
  <p:embeddedFontLst>
    <p:embeddedFont>
      <p:font typeface="Open Sans" pitchFamily="2" charset="0"/>
      <p:regular r:id="rId19"/>
      <p:bold r:id="rId20"/>
      <p:italic r:id="rId21"/>
      <p:boldItalic r:id="rId22"/>
    </p:embeddedFont>
    <p:embeddedFont>
      <p:font typeface="Open Sans ExtraBold" pitchFamily="2" charset="0"/>
      <p:bold r:id="rId23"/>
      <p:boldItalic r:id="rId24"/>
    </p:embeddedFont>
    <p:embeddedFont>
      <p:font typeface="Open Sans SemiBold"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d0gsmyI3yY8QvqmXyNDwlrk6s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957" autoAdjust="0"/>
  </p:normalViewPr>
  <p:slideViewPr>
    <p:cSldViewPr snapToGrid="0">
      <p:cViewPr varScale="1">
        <p:scale>
          <a:sx n="40" d="100"/>
          <a:sy n="40" d="100"/>
        </p:scale>
        <p:origin x="18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blueprint.ca/support/videos/education-planner/6eZbVdBrYksWmameiIQ8m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blueprint.ca/support/videos/education-planner/7IqJVHmA1O22C8CKO8Eso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092ef51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15092ef518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7bba9415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47bba94150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dirty="0">
              <a:solidFill>
                <a:srgbClr val="FF0000"/>
              </a:solidFill>
            </a:endParaRPr>
          </a:p>
          <a:p>
            <a:pPr marL="0" lvl="0" indent="0" algn="l" rtl="0">
              <a:lnSpc>
                <a:spcPct val="100000"/>
              </a:lnSpc>
              <a:spcBef>
                <a:spcPts val="0"/>
              </a:spcBef>
              <a:spcAft>
                <a:spcPts val="0"/>
              </a:spcAft>
              <a:buClr>
                <a:schemeClr val="dk1"/>
              </a:buClr>
              <a:buSzPts val="1400"/>
              <a:buFont typeface="Arial"/>
              <a:buNone/>
            </a:pPr>
            <a:r>
              <a:rPr lang="en-US" dirty="0"/>
              <a:t>Now is the students exploring time. You will put up the next slide so they can see the tasks they need to complete. You can circulate the room and have career conversations with students.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61a9123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461a9123d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solidFill>
                <a:srgbClr val="434343"/>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7bba9415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7bba94150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dirty="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dirty="0"/>
              <a:t>Conduct a class discussion to wrap up </a:t>
            </a:r>
            <a:r>
              <a:rPr lang="en-US"/>
              <a:t>the class.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3ae723957_1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23ae723957_1_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7bba941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47bba941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956f624b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2956f624b0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7bba9415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47bba9415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Knowing yourself is the first step to exploring career pathways. Ask students what would you want to consider about yourself when you making choices about the future? Interests, abilities, talents, learning style, personality, values, etc. Keep these things about yourself in mind as we do this workshop today. What are your interests, hobbies, favorite subjects, etc.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workshop today will focus on these questions. – see arrows.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092ef51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5092ef51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7bba9415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47bba94150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rgbClr val="FF00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092ef518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5092ef518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rgbClr val="FF0000"/>
                </a:solidFill>
              </a:rPr>
              <a:t>Pause the presentation and provide a demo of the Student Account - Portfolios  feature to your team! </a:t>
            </a: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r>
              <a:rPr lang="en-US" sz="1400" b="1" dirty="0">
                <a:solidFill>
                  <a:srgbClr val="FF0000"/>
                </a:solidFill>
              </a:rPr>
              <a:t>You have two options: </a:t>
            </a:r>
            <a:br>
              <a:rPr lang="en-US" b="1" dirty="0">
                <a:solidFill>
                  <a:srgbClr val="FF0000"/>
                </a:solidFill>
              </a:rPr>
            </a:br>
            <a:endParaRPr b="1" dirty="0">
              <a:solidFill>
                <a:srgbClr val="FF0000"/>
              </a:solidFill>
            </a:endParaRPr>
          </a:p>
          <a:p>
            <a:pPr marL="457200" lvl="0" indent="-317500" algn="l" rtl="0">
              <a:lnSpc>
                <a:spcPct val="100000"/>
              </a:lnSpc>
              <a:spcBef>
                <a:spcPts val="0"/>
              </a:spcBef>
              <a:spcAft>
                <a:spcPts val="0"/>
              </a:spcAft>
              <a:buClr>
                <a:srgbClr val="FF0000"/>
              </a:buClr>
              <a:buSzPts val="1400"/>
              <a:buAutoNum type="arabicPeriod"/>
            </a:pPr>
            <a:r>
              <a:rPr lang="en-US" dirty="0">
                <a:solidFill>
                  <a:srgbClr val="FF0000"/>
                </a:solidFill>
              </a:rPr>
              <a:t>Use the ‘Student View’ feature in your Counsellor/Teacher account to personally demonstrate the feature </a:t>
            </a:r>
            <a:endParaRPr dirty="0">
              <a:solidFill>
                <a:srgbClr val="FF0000"/>
              </a:solidFill>
            </a:endParaRPr>
          </a:p>
          <a:p>
            <a:pPr marL="914400" lvl="1" indent="-317500" algn="l" rtl="0">
              <a:lnSpc>
                <a:spcPct val="100000"/>
              </a:lnSpc>
              <a:spcBef>
                <a:spcPts val="0"/>
              </a:spcBef>
              <a:spcAft>
                <a:spcPts val="0"/>
              </a:spcAft>
              <a:buClr>
                <a:srgbClr val="FF0000"/>
              </a:buClr>
              <a:buSzPts val="1400"/>
              <a:buAutoNum type="alphaLcPeriod"/>
            </a:pPr>
            <a:r>
              <a:rPr lang="en-US" b="1" dirty="0">
                <a:solidFill>
                  <a:srgbClr val="FF0000"/>
                </a:solidFill>
              </a:rPr>
              <a:t>If this is the approach you want to take, we suggest pre-creating a demo portfolio with some pre-created artifacts that you can show to the audience. We recommend showing how you can…</a:t>
            </a:r>
            <a:endParaRPr b="1"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a) Create a portfolio (and customize avatar and banner images)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b) Add artifacts to a portfolio (explain the different types of artifacts you can add)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c) How to add a reflection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d) How to share your portfolio with others </a:t>
            </a:r>
            <a:br>
              <a:rPr lang="en-US" b="1" dirty="0">
                <a:solidFill>
                  <a:srgbClr val="FF0000"/>
                </a:solidFill>
              </a:rPr>
            </a:br>
            <a:endParaRPr b="1" dirty="0">
              <a:solidFill>
                <a:srgbClr val="FF0000"/>
              </a:solidFill>
            </a:endParaRPr>
          </a:p>
          <a:p>
            <a:pPr marL="457200" lvl="0" indent="-317500" algn="l" rtl="0">
              <a:lnSpc>
                <a:spcPct val="100000"/>
              </a:lnSpc>
              <a:spcBef>
                <a:spcPts val="0"/>
              </a:spcBef>
              <a:spcAft>
                <a:spcPts val="0"/>
              </a:spcAft>
              <a:buClr>
                <a:srgbClr val="FF0000"/>
              </a:buClr>
              <a:buSzPts val="1400"/>
              <a:buAutoNum type="arabicPeriod"/>
            </a:pPr>
            <a:r>
              <a:rPr lang="en-US" dirty="0">
                <a:solidFill>
                  <a:srgbClr val="FF0000"/>
                </a:solidFill>
              </a:rPr>
              <a:t>Instead of demoing the process yourself, you can watch the </a:t>
            </a:r>
            <a:r>
              <a:rPr lang="en-US" u="sng" dirty="0">
                <a:solidFill>
                  <a:schemeClr val="hlink"/>
                </a:solidFill>
                <a:hlinkClick r:id="rId3"/>
              </a:rPr>
              <a:t>Portfolios (micro-video)</a:t>
            </a:r>
            <a:r>
              <a:rPr lang="en-US" dirty="0">
                <a:solidFill>
                  <a:srgbClr val="FF0000"/>
                </a:solidFill>
              </a:rPr>
              <a:t> from our myBlueprint website (3m 17s) </a:t>
            </a:r>
            <a:endParaRPr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61a9123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461a9123d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solidFill>
                <a:srgbClr val="434343"/>
              </a:solidFill>
              <a:latin typeface="Open Sans"/>
              <a:ea typeface="Open Sans"/>
              <a:cs typeface="Open Sans"/>
              <a:sym typeface="Open Sans"/>
            </a:endParaRPr>
          </a:p>
        </p:txBody>
      </p:sp>
    </p:spTree>
    <p:extLst>
      <p:ext uri="{BB962C8B-B14F-4D97-AF65-F5344CB8AC3E}">
        <p14:creationId xmlns:p14="http://schemas.microsoft.com/office/powerpoint/2010/main" val="357070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092ef5184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5092ef5184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rgbClr val="FF0000"/>
                </a:solidFill>
              </a:rPr>
              <a:t>Pause the presentation and provide a demo of the Student Account - Occupation Search feature to your team! </a:t>
            </a: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r>
              <a:rPr lang="en-US" sz="1400" b="1" dirty="0">
                <a:solidFill>
                  <a:srgbClr val="FF0000"/>
                </a:solidFill>
              </a:rPr>
              <a:t>You have two options: </a:t>
            </a:r>
            <a:br>
              <a:rPr lang="en-US" b="1" dirty="0">
                <a:solidFill>
                  <a:srgbClr val="FF0000"/>
                </a:solidFill>
              </a:rPr>
            </a:br>
            <a:endParaRPr b="1" dirty="0">
              <a:solidFill>
                <a:srgbClr val="FF0000"/>
              </a:solidFill>
            </a:endParaRPr>
          </a:p>
          <a:p>
            <a:pPr marL="457200" lvl="0" indent="-317500" algn="l" rtl="0">
              <a:lnSpc>
                <a:spcPct val="100000"/>
              </a:lnSpc>
              <a:spcBef>
                <a:spcPts val="0"/>
              </a:spcBef>
              <a:spcAft>
                <a:spcPts val="0"/>
              </a:spcAft>
              <a:buClr>
                <a:srgbClr val="FF0000"/>
              </a:buClr>
              <a:buSzPts val="1400"/>
              <a:buAutoNum type="arabicPeriod"/>
            </a:pPr>
            <a:r>
              <a:rPr lang="en-US" dirty="0">
                <a:solidFill>
                  <a:srgbClr val="FF0000"/>
                </a:solidFill>
              </a:rPr>
              <a:t>Use the ‘Student View’ feature in your Counsellor/Teacher account to personally demonstrate the feature </a:t>
            </a:r>
            <a:endParaRPr dirty="0">
              <a:solidFill>
                <a:srgbClr val="FF0000"/>
              </a:solidFill>
            </a:endParaRPr>
          </a:p>
          <a:p>
            <a:pPr marL="914400" lvl="1" indent="-317500" algn="l" rtl="0">
              <a:lnSpc>
                <a:spcPct val="100000"/>
              </a:lnSpc>
              <a:spcBef>
                <a:spcPts val="0"/>
              </a:spcBef>
              <a:spcAft>
                <a:spcPts val="0"/>
              </a:spcAft>
              <a:buClr>
                <a:srgbClr val="FF0000"/>
              </a:buClr>
              <a:buSzPts val="1400"/>
              <a:buAutoNum type="alphaLcPeriod"/>
            </a:pPr>
            <a:r>
              <a:rPr lang="en-US" b="1" dirty="0">
                <a:solidFill>
                  <a:srgbClr val="FF0000"/>
                </a:solidFill>
              </a:rPr>
              <a:t>If this is the approach you want to take, we suggest showing how you can…</a:t>
            </a:r>
            <a:endParaRPr b="1"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a) Navigate to the occupation search feature through the work section of Education Planner</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b) How to leverage filters to narrow down search results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b) Highlight the information available within each career profile (Overview, Outlook, and Requirements)</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c) Showcase the “Do I Match” section and motivate students to complete compatibility surveys for occupations of interest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c) How to </a:t>
            </a:r>
            <a:r>
              <a:rPr lang="en-US" dirty="0" err="1">
                <a:solidFill>
                  <a:srgbClr val="FF0000"/>
                </a:solidFill>
              </a:rPr>
              <a:t>favourite</a:t>
            </a:r>
            <a:r>
              <a:rPr lang="en-US" dirty="0">
                <a:solidFill>
                  <a:srgbClr val="FF0000"/>
                </a:solidFill>
              </a:rPr>
              <a:t> an occupation and/or add one to a portfolio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r>
              <a:rPr lang="en-US" dirty="0">
                <a:solidFill>
                  <a:srgbClr val="FF0000"/>
                </a:solidFill>
              </a:rPr>
              <a:t>d) How to compare occupations allowing for a side-by-side comparison &gt;&gt; (i.e., hover your cursor on an occupation box, click the 3 dots on the top right corner, click Compare; do this for another occupation) </a:t>
            </a:r>
            <a:endParaRPr dirty="0">
              <a:solidFill>
                <a:srgbClr val="FF0000"/>
              </a:solidFill>
            </a:endParaRPr>
          </a:p>
          <a:p>
            <a:pPr marL="1371600" lvl="2" indent="-228600" algn="l" rtl="0">
              <a:lnSpc>
                <a:spcPct val="100000"/>
              </a:lnSpc>
              <a:spcBef>
                <a:spcPts val="0"/>
              </a:spcBef>
              <a:spcAft>
                <a:spcPts val="0"/>
              </a:spcAft>
              <a:buClr>
                <a:srgbClr val="FF0000"/>
              </a:buClr>
              <a:buSzPts val="1400"/>
              <a:buNone/>
            </a:pPr>
            <a:br>
              <a:rPr lang="en-US" b="1" dirty="0">
                <a:solidFill>
                  <a:srgbClr val="FF0000"/>
                </a:solidFill>
              </a:rPr>
            </a:br>
            <a:endParaRPr b="1" dirty="0">
              <a:solidFill>
                <a:srgbClr val="FF0000"/>
              </a:solidFill>
            </a:endParaRPr>
          </a:p>
          <a:p>
            <a:pPr marL="457200" lvl="0" indent="-317500" algn="l" rtl="0">
              <a:lnSpc>
                <a:spcPct val="100000"/>
              </a:lnSpc>
              <a:spcBef>
                <a:spcPts val="0"/>
              </a:spcBef>
              <a:spcAft>
                <a:spcPts val="0"/>
              </a:spcAft>
              <a:buClr>
                <a:srgbClr val="FF0000"/>
              </a:buClr>
              <a:buSzPts val="1400"/>
              <a:buAutoNum type="arabicPeriod"/>
            </a:pPr>
            <a:r>
              <a:rPr lang="en-US" dirty="0">
                <a:solidFill>
                  <a:srgbClr val="FF0000"/>
                </a:solidFill>
              </a:rPr>
              <a:t>Instead of demoing the process yourself, you can watch the </a:t>
            </a:r>
            <a:r>
              <a:rPr lang="en-US" u="sng" dirty="0">
                <a:solidFill>
                  <a:schemeClr val="hlink"/>
                </a:solidFill>
                <a:hlinkClick r:id="rId3"/>
              </a:rPr>
              <a:t>Occupations (micro-video)</a:t>
            </a:r>
            <a:r>
              <a:rPr lang="en-US" dirty="0">
                <a:solidFill>
                  <a:srgbClr val="FF0000"/>
                </a:solidFill>
              </a:rPr>
              <a:t> from our myBlueprint website (3m 17s) </a:t>
            </a:r>
            <a:endParaRPr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b="1" dirty="0">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eneral Slide">
  <p:cSld name="CUSTOM_2">
    <p:spTree>
      <p:nvGrpSpPr>
        <p:cNvPr id="1" name="Shape 13"/>
        <p:cNvGrpSpPr/>
        <p:nvPr/>
      </p:nvGrpSpPr>
      <p:grpSpPr>
        <a:xfrm>
          <a:off x="0" y="0"/>
          <a:ext cx="0" cy="0"/>
          <a:chOff x="0" y="0"/>
          <a:chExt cx="0" cy="0"/>
        </a:xfrm>
      </p:grpSpPr>
      <p:sp>
        <p:nvSpPr>
          <p:cNvPr id="14" name="Google Shape;14;g123ae723957_0_174"/>
          <p:cNvSpPr/>
          <p:nvPr/>
        </p:nvSpPr>
        <p:spPr>
          <a:xfrm>
            <a:off x="0" y="0"/>
            <a:ext cx="12192000" cy="60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g123ae723957_0_174"/>
          <p:cNvPicPr preferRelativeResize="0"/>
          <p:nvPr/>
        </p:nvPicPr>
        <p:blipFill rotWithShape="1">
          <a:blip r:embed="rId2">
            <a:alphaModFix/>
          </a:blip>
          <a:srcRect/>
          <a:stretch/>
        </p:blipFill>
        <p:spPr>
          <a:xfrm>
            <a:off x="331100" y="6351614"/>
            <a:ext cx="256867" cy="2568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123ae723957_0_14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7" name="Google Shape;47;g123ae723957_0_1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g123ae723957_0_15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g123ae723957_0_15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1" name="Google Shape;51;g123ae723957_0_1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g123ae723957_0_156"/>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4" name="Google Shape;54;g123ae723957_0_1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g123ae723957_0_15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g123ae723957_0_15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8" name="Google Shape;58;g123ae723957_0_15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9" name="Google Shape;59;g123ae723957_0_15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60" name="Google Shape;60;g123ae723957_0_15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g123ae723957_0_165"/>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63" name="Google Shape;63;g123ae723957_0_1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g123ae723957_0_16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6" name="Google Shape;66;g123ae723957_0_16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7" name="Google Shape;67;g123ae723957_0_16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g123ae723957_0_17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123ae723957_0_177"/>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 name="Google Shape;19;g123ae723957_0_17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123ae723957_0_17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23ae723957_0_177"/>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CUSTOM_3">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al Slide DARK">
  <p:cSld name="CUSTOM_2_1">
    <p:spTree>
      <p:nvGrpSpPr>
        <p:cNvPr id="1" name="Shape 23"/>
        <p:cNvGrpSpPr/>
        <p:nvPr/>
      </p:nvGrpSpPr>
      <p:grpSpPr>
        <a:xfrm>
          <a:off x="0" y="0"/>
          <a:ext cx="0" cy="0"/>
          <a:chOff x="0" y="0"/>
          <a:chExt cx="0" cy="0"/>
        </a:xfrm>
      </p:grpSpPr>
      <p:sp>
        <p:nvSpPr>
          <p:cNvPr id="24" name="Google Shape;24;g123ae723957_0_207"/>
          <p:cNvSpPr/>
          <p:nvPr/>
        </p:nvSpPr>
        <p:spPr>
          <a:xfrm>
            <a:off x="-78800" y="-148300"/>
            <a:ext cx="12321600" cy="7092300"/>
          </a:xfrm>
          <a:prstGeom prst="rect">
            <a:avLst/>
          </a:prstGeom>
          <a:solidFill>
            <a:srgbClr val="2222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123ae723957_0_207"/>
          <p:cNvSpPr/>
          <p:nvPr/>
        </p:nvSpPr>
        <p:spPr>
          <a:xfrm>
            <a:off x="0" y="0"/>
            <a:ext cx="12192000" cy="60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g123ae723957_0_207"/>
          <p:cNvPicPr preferRelativeResize="0"/>
          <p:nvPr/>
        </p:nvPicPr>
        <p:blipFill rotWithShape="1">
          <a:blip r:embed="rId2">
            <a:alphaModFix/>
          </a:blip>
          <a:srcRect/>
          <a:stretch/>
        </p:blipFill>
        <p:spPr>
          <a:xfrm>
            <a:off x="331100" y="6351583"/>
            <a:ext cx="256867" cy="2568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g123ae723957_0_17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g123ae723957_0_13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1" name="Google Shape;31;g123ae723957_0_13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2" name="Google Shape;32;g123ae723957_0_1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g123ae723957_0_13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5" name="Google Shape;35;g123ae723957_0_1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g123ae723957_0_14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8" name="Google Shape;38;g123ae723957_0_14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9" name="Google Shape;39;g123ae723957_0_1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g123ae723957_0_14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123ae723957_0_14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23ae723957_0_14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 name="Google Shape;44;g123ae723957_0_1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23ae723957_0_12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23ae723957_0_12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23ae723957_0_1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pixabay.com/en/check-mark-check-ok-approved-done-4262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5092ef5184_0_15"/>
          <p:cNvSpPr txBox="1">
            <a:spLocks noGrp="1"/>
          </p:cNvSpPr>
          <p:nvPr>
            <p:ph type="title" idx="4294967295"/>
          </p:nvPr>
        </p:nvSpPr>
        <p:spPr>
          <a:xfrm>
            <a:off x="1077166" y="2532067"/>
            <a:ext cx="6654300" cy="12900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chemeClr val="dk1"/>
              </a:buClr>
              <a:buSzPct val="95606"/>
              <a:buFont typeface="Arial"/>
              <a:buNone/>
            </a:pPr>
            <a:r>
              <a:rPr lang="en-US" sz="4300">
                <a:solidFill>
                  <a:srgbClr val="22224C"/>
                </a:solidFill>
                <a:latin typeface="Open Sans ExtraBold"/>
                <a:ea typeface="Open Sans ExtraBold"/>
                <a:cs typeface="Open Sans ExtraBold"/>
                <a:sym typeface="Open Sans ExtraBold"/>
              </a:rPr>
              <a:t>Education Planner Workshop</a:t>
            </a:r>
            <a:endParaRPr sz="4300">
              <a:solidFill>
                <a:srgbClr val="22224C"/>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SzPct val="95607"/>
              <a:buNone/>
            </a:pPr>
            <a:endParaRPr sz="4300">
              <a:solidFill>
                <a:srgbClr val="22224C"/>
              </a:solidFill>
              <a:latin typeface="Open Sans ExtraBold"/>
              <a:ea typeface="Open Sans ExtraBold"/>
              <a:cs typeface="Open Sans ExtraBold"/>
              <a:sym typeface="Open Sans ExtraBold"/>
            </a:endParaRPr>
          </a:p>
        </p:txBody>
      </p:sp>
      <p:sp>
        <p:nvSpPr>
          <p:cNvPr id="73" name="Google Shape;73;g15092ef5184_0_15"/>
          <p:cNvSpPr/>
          <p:nvPr/>
        </p:nvSpPr>
        <p:spPr>
          <a:xfrm>
            <a:off x="1215488" y="430340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g15092ef5184_0_15"/>
          <p:cNvPicPr preferRelativeResize="0"/>
          <p:nvPr/>
        </p:nvPicPr>
        <p:blipFill rotWithShape="1">
          <a:blip r:embed="rId3">
            <a:alphaModFix/>
          </a:blip>
          <a:srcRect/>
          <a:stretch/>
        </p:blipFill>
        <p:spPr>
          <a:xfrm>
            <a:off x="1215488" y="1599267"/>
            <a:ext cx="2528256" cy="606800"/>
          </a:xfrm>
          <a:prstGeom prst="rect">
            <a:avLst/>
          </a:prstGeom>
          <a:noFill/>
          <a:ln>
            <a:noFill/>
          </a:ln>
        </p:spPr>
      </p:pic>
      <p:sp>
        <p:nvSpPr>
          <p:cNvPr id="75" name="Google Shape;75;g15092ef5184_0_15"/>
          <p:cNvSpPr/>
          <p:nvPr/>
        </p:nvSpPr>
        <p:spPr>
          <a:xfrm>
            <a:off x="0" y="0"/>
            <a:ext cx="12192000" cy="60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15092ef5184_0_15"/>
          <p:cNvSpPr txBox="1">
            <a:spLocks noGrp="1"/>
          </p:cNvSpPr>
          <p:nvPr>
            <p:ph type="subTitle" idx="4294967295"/>
          </p:nvPr>
        </p:nvSpPr>
        <p:spPr>
          <a:xfrm>
            <a:off x="1077154" y="4569933"/>
            <a:ext cx="5879100" cy="606900"/>
          </a:xfrm>
          <a:prstGeom prst="rect">
            <a:avLst/>
          </a:prstGeom>
          <a:noFill/>
          <a:ln>
            <a:noFill/>
          </a:ln>
        </p:spPr>
        <p:txBody>
          <a:bodyPr spcFirstLastPara="1" wrap="square" lIns="121900" tIns="121900" rIns="121900" bIns="121900" anchor="t" anchorCtr="0">
            <a:normAutofit fontScale="92500" lnSpcReduction="10000"/>
          </a:bodyPr>
          <a:lstStyle/>
          <a:p>
            <a:pPr marL="0" marR="0" lvl="0" indent="0" algn="l" rtl="0">
              <a:lnSpc>
                <a:spcPct val="115000"/>
              </a:lnSpc>
              <a:spcBef>
                <a:spcPts val="0"/>
              </a:spcBef>
              <a:spcAft>
                <a:spcPts val="0"/>
              </a:spcAft>
              <a:buClr>
                <a:schemeClr val="dk2"/>
              </a:buClr>
              <a:buSzPts val="2400"/>
              <a:buFont typeface="Arial"/>
              <a:buNone/>
            </a:pPr>
            <a:r>
              <a:rPr lang="en-US" sz="2400" b="0" i="0" u="none" strike="noStrike" cap="none" dirty="0">
                <a:solidFill>
                  <a:srgbClr val="434343"/>
                </a:solidFill>
                <a:latin typeface="Open Sans"/>
                <a:ea typeface="Open Sans"/>
                <a:cs typeface="Open Sans"/>
                <a:sym typeface="Open Sans"/>
              </a:rPr>
              <a:t>Occupation Search and Portfolios</a:t>
            </a:r>
            <a:endParaRPr sz="2400" b="0" i="0" u="none" strike="noStrike" cap="none" dirty="0">
              <a:solidFill>
                <a:srgbClr val="434343"/>
              </a:solidFill>
              <a:latin typeface="Open Sans"/>
              <a:ea typeface="Open Sans"/>
              <a:cs typeface="Open Sans"/>
              <a:sym typeface="Open Sans"/>
            </a:endParaRPr>
          </a:p>
        </p:txBody>
      </p:sp>
      <p:pic>
        <p:nvPicPr>
          <p:cNvPr id="77" name="Google Shape;77;g15092ef5184_0_15"/>
          <p:cNvPicPr preferRelativeResize="0"/>
          <p:nvPr/>
        </p:nvPicPr>
        <p:blipFill rotWithShape="1">
          <a:blip r:embed="rId4">
            <a:alphaModFix/>
          </a:blip>
          <a:srcRect/>
          <a:stretch/>
        </p:blipFill>
        <p:spPr>
          <a:xfrm>
            <a:off x="7147957" y="1257500"/>
            <a:ext cx="6912534" cy="4343000"/>
          </a:xfrm>
          <a:prstGeom prst="rect">
            <a:avLst/>
          </a:prstGeom>
          <a:noFill/>
          <a:ln>
            <a:noFill/>
          </a:ln>
        </p:spPr>
      </p:pic>
      <p:pic>
        <p:nvPicPr>
          <p:cNvPr id="78" name="Google Shape;78;g15092ef5184_0_15"/>
          <p:cNvPicPr preferRelativeResize="0"/>
          <p:nvPr/>
        </p:nvPicPr>
        <p:blipFill rotWithShape="1">
          <a:blip r:embed="rId5">
            <a:alphaModFix/>
          </a:blip>
          <a:srcRect l="25887" t="27008" r="23709" b="22846"/>
          <a:stretch/>
        </p:blipFill>
        <p:spPr>
          <a:xfrm>
            <a:off x="4346500" y="1184750"/>
            <a:ext cx="2472300" cy="1229775"/>
          </a:xfrm>
          <a:prstGeom prst="rect">
            <a:avLst/>
          </a:prstGeom>
          <a:noFill/>
          <a:ln>
            <a:noFill/>
          </a:ln>
        </p:spPr>
      </p:pic>
      <p:sp>
        <p:nvSpPr>
          <p:cNvPr id="79" name="Google Shape;79;g15092ef5184_0_15"/>
          <p:cNvSpPr/>
          <p:nvPr/>
        </p:nvSpPr>
        <p:spPr>
          <a:xfrm>
            <a:off x="7036700" y="3683300"/>
            <a:ext cx="1896900" cy="461100"/>
          </a:xfrm>
          <a:prstGeom prst="donut">
            <a:avLst>
              <a:gd name="adj" fmla="val 12019"/>
            </a:avLst>
          </a:prstGeom>
          <a:solidFill>
            <a:srgbClr val="009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47bba94150_0_94"/>
          <p:cNvSpPr/>
          <p:nvPr/>
        </p:nvSpPr>
        <p:spPr>
          <a:xfrm>
            <a:off x="0" y="0"/>
            <a:ext cx="12192000" cy="68580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147bba94150_0_9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7" name="Google Shape;147;g147bba94150_0_94"/>
          <p:cNvSpPr txBox="1"/>
          <p:nvPr/>
        </p:nvSpPr>
        <p:spPr>
          <a:xfrm>
            <a:off x="189300" y="769225"/>
            <a:ext cx="6162600" cy="256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4600" b="0" i="0" u="none" strike="noStrike" cap="none">
                <a:solidFill>
                  <a:srgbClr val="FFFFFF"/>
                </a:solidFill>
                <a:latin typeface="Open Sans ExtraBold"/>
                <a:ea typeface="Open Sans ExtraBold"/>
                <a:cs typeface="Open Sans ExtraBold"/>
                <a:sym typeface="Open Sans ExtraBold"/>
              </a:rPr>
              <a:t>Student Account </a:t>
            </a:r>
            <a:r>
              <a:rPr lang="en-US" sz="4600">
                <a:solidFill>
                  <a:srgbClr val="FFFFFF"/>
                </a:solidFill>
                <a:latin typeface="Open Sans ExtraBold"/>
                <a:ea typeface="Open Sans ExtraBold"/>
                <a:cs typeface="Open Sans ExtraBold"/>
                <a:sym typeface="Open Sans ExtraBold"/>
              </a:rPr>
              <a:t>Exploratory Time</a:t>
            </a:r>
            <a:endParaRPr sz="4600" b="0" i="0" u="none" strike="noStrike" cap="none">
              <a:solidFill>
                <a:srgbClr val="FFFFFF"/>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rgbClr val="FFFFFF"/>
                </a:solidFill>
                <a:latin typeface="Open Sans SemiBold"/>
                <a:ea typeface="Open Sans SemiBold"/>
                <a:cs typeface="Open Sans SemiBold"/>
                <a:sym typeface="Open Sans SemiBold"/>
              </a:rPr>
              <a:t>Portfolio Creation &amp; Occupation Sea</a:t>
            </a:r>
            <a:r>
              <a:rPr lang="en-US" sz="4300">
                <a:solidFill>
                  <a:srgbClr val="FFFFFF"/>
                </a:solidFill>
                <a:latin typeface="Open Sans SemiBold"/>
                <a:ea typeface="Open Sans SemiBold"/>
                <a:cs typeface="Open Sans SemiBold"/>
                <a:sym typeface="Open Sans SemiBold"/>
              </a:rPr>
              <a:t>rch</a:t>
            </a:r>
            <a:r>
              <a:rPr lang="en-US" sz="4300" b="0" i="0" u="none" strike="noStrike" cap="none">
                <a:solidFill>
                  <a:srgbClr val="FFFFFF"/>
                </a:solidFill>
                <a:latin typeface="Open Sans SemiBold"/>
                <a:ea typeface="Open Sans SemiBold"/>
                <a:cs typeface="Open Sans SemiBold"/>
                <a:sym typeface="Open Sans SemiBold"/>
              </a:rPr>
              <a:t> </a:t>
            </a:r>
            <a:endParaRPr sz="4300" b="0" i="0" u="none" strike="noStrike" cap="none">
              <a:solidFill>
                <a:srgbClr val="FFFFFF"/>
              </a:solidFill>
              <a:latin typeface="Open Sans SemiBold"/>
              <a:ea typeface="Open Sans SemiBold"/>
              <a:cs typeface="Open Sans SemiBold"/>
              <a:sym typeface="Open Sans SemiBold"/>
            </a:endParaRPr>
          </a:p>
        </p:txBody>
      </p:sp>
      <p:pic>
        <p:nvPicPr>
          <p:cNvPr id="148" name="Google Shape;148;g147bba94150_0_94"/>
          <p:cNvPicPr preferRelativeResize="0"/>
          <p:nvPr/>
        </p:nvPicPr>
        <p:blipFill>
          <a:blip r:embed="rId4">
            <a:alphaModFix/>
          </a:blip>
          <a:stretch>
            <a:fillRect/>
          </a:stretch>
        </p:blipFill>
        <p:spPr>
          <a:xfrm>
            <a:off x="5517102" y="1674175"/>
            <a:ext cx="6598175" cy="5183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61a9123da_0_1"/>
          <p:cNvSpPr txBox="1">
            <a:spLocks noGrp="1"/>
          </p:cNvSpPr>
          <p:nvPr>
            <p:ph type="title" idx="4294967295"/>
          </p:nvPr>
        </p:nvSpPr>
        <p:spPr>
          <a:xfrm>
            <a:off x="1110383" y="331683"/>
            <a:ext cx="9872400" cy="875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22224C"/>
                </a:solidFill>
                <a:latin typeface="Open Sans ExtraBold"/>
                <a:ea typeface="Open Sans ExtraBold"/>
                <a:cs typeface="Open Sans ExtraBold"/>
                <a:sym typeface="Open San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Next Steps for Students </a:t>
            </a:r>
            <a:endParaRPr>
              <a:solidFill>
                <a:srgbClr val="22224C"/>
              </a:solidFill>
              <a:latin typeface="Open Sans ExtraBold"/>
              <a:ea typeface="Open Sans ExtraBold"/>
              <a:cs typeface="Open Sans ExtraBold"/>
              <a:sym typeface="Open Sans ExtraBold"/>
            </a:endParaRPr>
          </a:p>
        </p:txBody>
      </p:sp>
      <p:sp>
        <p:nvSpPr>
          <p:cNvPr id="154" name="Google Shape;154;g1461a9123da_0_1"/>
          <p:cNvSpPr/>
          <p:nvPr/>
        </p:nvSpPr>
        <p:spPr>
          <a:xfrm>
            <a:off x="1229034" y="129875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461a9123da_0_1"/>
          <p:cNvSpPr txBox="1"/>
          <p:nvPr/>
        </p:nvSpPr>
        <p:spPr>
          <a:xfrm>
            <a:off x="2015201" y="1642925"/>
            <a:ext cx="6103800" cy="50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dirty="0">
                <a:solidFill>
                  <a:srgbClr val="434343"/>
                </a:solidFill>
                <a:latin typeface="Open Sans"/>
                <a:ea typeface="Open Sans"/>
                <a:cs typeface="Open Sans"/>
                <a:sym typeface="Open Sans"/>
              </a:rPr>
              <a:t>Create a </a:t>
            </a:r>
            <a:r>
              <a:rPr lang="en-US" sz="2000" b="1" dirty="0">
                <a:solidFill>
                  <a:srgbClr val="434343"/>
                </a:solidFill>
                <a:latin typeface="Open Sans"/>
                <a:ea typeface="Open Sans"/>
                <a:cs typeface="Open Sans"/>
                <a:sym typeface="Open Sans"/>
              </a:rPr>
              <a:t>Career Life Plan </a:t>
            </a:r>
            <a:r>
              <a:rPr lang="en-US" sz="2000" dirty="0">
                <a:solidFill>
                  <a:srgbClr val="434343"/>
                </a:solidFill>
                <a:latin typeface="Open Sans"/>
                <a:ea typeface="Open Sans"/>
                <a:cs typeface="Open Sans"/>
                <a:sym typeface="Open Sans"/>
              </a:rPr>
              <a:t>portfolio by clicking Add Portfolio</a:t>
            </a:r>
            <a:endParaRPr sz="2000" b="0" i="0" u="none" strike="noStrike" cap="none" dirty="0">
              <a:solidFill>
                <a:srgbClr val="434343"/>
              </a:solidFill>
              <a:latin typeface="Open Sans"/>
              <a:ea typeface="Open Sans"/>
              <a:cs typeface="Open Sans"/>
              <a:sym typeface="Open Sans"/>
            </a:endParaRPr>
          </a:p>
        </p:txBody>
      </p:sp>
      <p:sp>
        <p:nvSpPr>
          <p:cNvPr id="156" name="Google Shape;156;g1461a9123da_0_1"/>
          <p:cNvSpPr/>
          <p:nvPr/>
        </p:nvSpPr>
        <p:spPr>
          <a:xfrm>
            <a:off x="1227302" y="1672371"/>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461a9123da_0_1"/>
          <p:cNvSpPr txBox="1"/>
          <p:nvPr/>
        </p:nvSpPr>
        <p:spPr>
          <a:xfrm>
            <a:off x="1210988" y="1672375"/>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22224C"/>
                </a:solidFill>
                <a:latin typeface="Open Sans ExtraBold"/>
                <a:ea typeface="Open Sans ExtraBold"/>
                <a:cs typeface="Open Sans ExtraBold"/>
                <a:sym typeface="Open Sans ExtraBold"/>
              </a:rPr>
              <a:t>1</a:t>
            </a:r>
            <a:endParaRPr sz="2800" b="0" i="0" u="none" strike="noStrike" cap="none" dirty="0">
              <a:solidFill>
                <a:srgbClr val="22224C"/>
              </a:solidFill>
              <a:latin typeface="Open Sans ExtraBold"/>
              <a:ea typeface="Open Sans ExtraBold"/>
              <a:cs typeface="Open Sans ExtraBold"/>
              <a:sym typeface="Open Sans ExtraBold"/>
            </a:endParaRPr>
          </a:p>
        </p:txBody>
      </p:sp>
      <p:sp>
        <p:nvSpPr>
          <p:cNvPr id="158" name="Google Shape;158;g1461a9123da_0_1"/>
          <p:cNvSpPr txBox="1"/>
          <p:nvPr/>
        </p:nvSpPr>
        <p:spPr>
          <a:xfrm>
            <a:off x="2015200" y="3786325"/>
            <a:ext cx="8130600" cy="69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rgbClr val="434343"/>
                </a:solidFill>
                <a:latin typeface="Open Sans"/>
                <a:ea typeface="Open Sans"/>
                <a:cs typeface="Open Sans"/>
                <a:sym typeface="Open Sans"/>
              </a:rPr>
              <a:t>Add your top two occupations of interest to your </a:t>
            </a:r>
            <a:r>
              <a:rPr lang="en-US" sz="2000" b="1" i="0" u="none" strike="noStrike" cap="none" dirty="0">
                <a:solidFill>
                  <a:srgbClr val="434343"/>
                </a:solidFill>
                <a:latin typeface="Open Sans"/>
                <a:ea typeface="Open Sans"/>
                <a:cs typeface="Open Sans"/>
                <a:sym typeface="Open Sans"/>
              </a:rPr>
              <a:t>Career Life Plan </a:t>
            </a:r>
            <a:r>
              <a:rPr lang="en-US" sz="2000" dirty="0">
                <a:solidFill>
                  <a:srgbClr val="434343"/>
                </a:solidFill>
                <a:latin typeface="Open Sans"/>
                <a:ea typeface="Open Sans"/>
                <a:cs typeface="Open Sans"/>
                <a:sym typeface="Open Sans"/>
              </a:rPr>
              <a:t>p</a:t>
            </a:r>
            <a:r>
              <a:rPr lang="en-US" sz="2000" i="0" u="none" strike="noStrike" cap="none" dirty="0">
                <a:solidFill>
                  <a:srgbClr val="434343"/>
                </a:solidFill>
                <a:latin typeface="Open Sans"/>
                <a:ea typeface="Open Sans"/>
                <a:cs typeface="Open Sans"/>
                <a:sym typeface="Open Sans"/>
              </a:rPr>
              <a:t>ortfolio </a:t>
            </a:r>
            <a:r>
              <a:rPr lang="en-US" sz="2000" dirty="0">
                <a:solidFill>
                  <a:srgbClr val="434343"/>
                </a:solidFill>
                <a:latin typeface="Open Sans"/>
                <a:ea typeface="Open Sans"/>
                <a:cs typeface="Open Sans"/>
                <a:sym typeface="Open Sans"/>
              </a:rPr>
              <a:t> </a:t>
            </a:r>
            <a:endParaRPr sz="2000" dirty="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Arial"/>
              <a:buNone/>
            </a:pPr>
            <a:endParaRPr sz="2000" dirty="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434343"/>
              </a:solidFill>
              <a:latin typeface="Open Sans"/>
              <a:ea typeface="Open Sans"/>
              <a:cs typeface="Open Sans"/>
              <a:sym typeface="Open Sans"/>
            </a:endParaRPr>
          </a:p>
        </p:txBody>
      </p:sp>
      <p:sp>
        <p:nvSpPr>
          <p:cNvPr id="159" name="Google Shape;159;g1461a9123da_0_1"/>
          <p:cNvSpPr txBox="1"/>
          <p:nvPr/>
        </p:nvSpPr>
        <p:spPr>
          <a:xfrm>
            <a:off x="2015200" y="4718175"/>
            <a:ext cx="7844100" cy="69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434343"/>
                </a:solidFill>
                <a:latin typeface="Open Sans"/>
                <a:ea typeface="Open Sans"/>
                <a:cs typeface="Open Sans"/>
                <a:sym typeface="Open Sans"/>
              </a:rPr>
              <a:t>Write a reflection for each occupation in your portfolio – why would this be a good choice for you?   </a:t>
            </a:r>
            <a:endParaRPr sz="2000" b="0" i="0" u="none" strike="noStrike" cap="none" dirty="0">
              <a:solidFill>
                <a:srgbClr val="434343"/>
              </a:solidFill>
              <a:latin typeface="Open Sans"/>
              <a:ea typeface="Open Sans"/>
              <a:cs typeface="Open Sans"/>
              <a:sym typeface="Open Sans"/>
            </a:endParaRPr>
          </a:p>
        </p:txBody>
      </p:sp>
      <p:sp>
        <p:nvSpPr>
          <p:cNvPr id="161" name="Google Shape;161;g1461a9123da_0_1"/>
          <p:cNvSpPr/>
          <p:nvPr/>
        </p:nvSpPr>
        <p:spPr>
          <a:xfrm>
            <a:off x="1235453" y="2774109"/>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1461a9123da_0_1"/>
          <p:cNvSpPr txBox="1"/>
          <p:nvPr/>
        </p:nvSpPr>
        <p:spPr>
          <a:xfrm>
            <a:off x="1219138" y="2774113"/>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22224C"/>
                </a:solidFill>
                <a:latin typeface="Open Sans ExtraBold"/>
                <a:ea typeface="Open Sans ExtraBold"/>
                <a:cs typeface="Open Sans ExtraBold"/>
                <a:sym typeface="Open Sans ExtraBold"/>
              </a:rPr>
              <a:t>2</a:t>
            </a:r>
            <a:endParaRPr sz="2800" b="0" i="0" u="none" strike="noStrike" cap="none" dirty="0">
              <a:solidFill>
                <a:srgbClr val="22224C"/>
              </a:solidFill>
              <a:latin typeface="Open Sans ExtraBold"/>
              <a:ea typeface="Open Sans ExtraBold"/>
              <a:cs typeface="Open Sans ExtraBold"/>
              <a:sym typeface="Open Sans ExtraBold"/>
            </a:endParaRPr>
          </a:p>
        </p:txBody>
      </p:sp>
      <p:sp>
        <p:nvSpPr>
          <p:cNvPr id="163" name="Google Shape;163;g1461a9123da_0_1"/>
          <p:cNvSpPr/>
          <p:nvPr/>
        </p:nvSpPr>
        <p:spPr>
          <a:xfrm>
            <a:off x="1243616" y="3706634"/>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461a9123da_0_1"/>
          <p:cNvSpPr txBox="1"/>
          <p:nvPr/>
        </p:nvSpPr>
        <p:spPr>
          <a:xfrm>
            <a:off x="1227301" y="3706638"/>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22224C"/>
                </a:solidFill>
                <a:latin typeface="Open Sans ExtraBold"/>
                <a:ea typeface="Open Sans ExtraBold"/>
                <a:cs typeface="Open Sans ExtraBold"/>
                <a:sym typeface="Open Sans ExtraBold"/>
              </a:rPr>
              <a:t>3</a:t>
            </a:r>
            <a:endParaRPr sz="2800" b="0" i="0" u="none" strike="noStrike" cap="none">
              <a:solidFill>
                <a:srgbClr val="22224C"/>
              </a:solidFill>
              <a:latin typeface="Open Sans ExtraBold"/>
              <a:ea typeface="Open Sans ExtraBold"/>
              <a:cs typeface="Open Sans ExtraBold"/>
              <a:sym typeface="Open Sans ExtraBold"/>
            </a:endParaRPr>
          </a:p>
        </p:txBody>
      </p:sp>
      <p:sp>
        <p:nvSpPr>
          <p:cNvPr id="165" name="Google Shape;165;g1461a9123da_0_1"/>
          <p:cNvSpPr/>
          <p:nvPr/>
        </p:nvSpPr>
        <p:spPr>
          <a:xfrm>
            <a:off x="1241166" y="4639171"/>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1461a9123da_0_1"/>
          <p:cNvSpPr txBox="1"/>
          <p:nvPr/>
        </p:nvSpPr>
        <p:spPr>
          <a:xfrm>
            <a:off x="1224851" y="4639175"/>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22224C"/>
                </a:solidFill>
                <a:latin typeface="Open Sans ExtraBold"/>
                <a:ea typeface="Open Sans ExtraBold"/>
                <a:cs typeface="Open Sans ExtraBold"/>
                <a:sym typeface="Open Sans ExtraBold"/>
              </a:rPr>
              <a:t>4</a:t>
            </a:r>
            <a:endParaRPr sz="2800" b="0" i="0" u="none" strike="noStrike" cap="none" dirty="0">
              <a:solidFill>
                <a:srgbClr val="22224C"/>
              </a:solidFill>
              <a:latin typeface="Open Sans ExtraBold"/>
              <a:ea typeface="Open Sans ExtraBold"/>
              <a:cs typeface="Open Sans ExtraBold"/>
              <a:sym typeface="Open Sans ExtraBold"/>
            </a:endParaRPr>
          </a:p>
        </p:txBody>
      </p:sp>
      <p:sp>
        <p:nvSpPr>
          <p:cNvPr id="171" name="Google Shape;171;g1461a9123da_0_1"/>
          <p:cNvSpPr txBox="1"/>
          <p:nvPr/>
        </p:nvSpPr>
        <p:spPr>
          <a:xfrm>
            <a:off x="2030700" y="5580813"/>
            <a:ext cx="81306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endParaRPr dirty="0"/>
          </a:p>
        </p:txBody>
      </p:sp>
      <p:sp>
        <p:nvSpPr>
          <p:cNvPr id="172" name="Google Shape;172;g1461a9123da_0_1"/>
          <p:cNvSpPr txBox="1"/>
          <p:nvPr/>
        </p:nvSpPr>
        <p:spPr>
          <a:xfrm>
            <a:off x="2102900" y="2744021"/>
            <a:ext cx="8130600"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r>
              <a:rPr lang="en-US" sz="2000" dirty="0">
                <a:solidFill>
                  <a:srgbClr val="434343"/>
                </a:solidFill>
                <a:latin typeface="Open Sans"/>
                <a:ea typeface="Open Sans"/>
                <a:cs typeface="Open Sans"/>
                <a:sym typeface="Open Sans"/>
              </a:rPr>
              <a:t>Search for occupations of interest (maybe one you have never heard of before?)</a:t>
            </a:r>
            <a:endParaRPr dirty="0"/>
          </a:p>
        </p:txBody>
      </p:sp>
      <p:pic>
        <p:nvPicPr>
          <p:cNvPr id="3" name="Picture 2" descr="A blue check mark on a black background&#10;&#10;Description automatically generated">
            <a:extLst>
              <a:ext uri="{FF2B5EF4-FFF2-40B4-BE49-F238E27FC236}">
                <a16:creationId xmlns:a16="http://schemas.microsoft.com/office/drawing/2014/main" id="{D2E6BAF9-496E-1541-1334-E73695036F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48608" y="1140531"/>
            <a:ext cx="1331251" cy="1165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 calcmode="lin" valueType="num">
                                      <p:cBhvr additive="base">
                                        <p:cTn id="7"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
                                            <p:txEl>
                                              <p:pRg st="0" end="0"/>
                                            </p:txEl>
                                          </p:spTgt>
                                        </p:tgtEl>
                                        <p:attrNameLst>
                                          <p:attrName>style.visibility</p:attrName>
                                        </p:attrNameLst>
                                      </p:cBhvr>
                                      <p:to>
                                        <p:strVal val="visible"/>
                                      </p:to>
                                    </p:set>
                                    <p:anim calcmode="lin" valueType="num">
                                      <p:cBhvr additive="base">
                                        <p:cTn id="13" dur="500" fill="hold"/>
                                        <p:tgtEl>
                                          <p:spTgt spid="1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8">
                                            <p:txEl>
                                              <p:pRg st="0" end="0"/>
                                            </p:txEl>
                                          </p:spTgt>
                                        </p:tgtEl>
                                        <p:attrNameLst>
                                          <p:attrName>style.visibility</p:attrName>
                                        </p:attrNameLst>
                                      </p:cBhvr>
                                      <p:to>
                                        <p:strVal val="visible"/>
                                      </p:to>
                                    </p:set>
                                    <p:anim calcmode="lin" valueType="num">
                                      <p:cBhvr additive="base">
                                        <p:cTn id="1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
                                            <p:txEl>
                                              <p:pRg st="0" end="0"/>
                                            </p:txEl>
                                          </p:spTgt>
                                        </p:tgtEl>
                                        <p:attrNameLst>
                                          <p:attrName>style.visibility</p:attrName>
                                        </p:attrNameLst>
                                      </p:cBhvr>
                                      <p:to>
                                        <p:strVal val="visible"/>
                                      </p:to>
                                    </p:set>
                                    <p:anim calcmode="lin" valueType="num">
                                      <p:cBhvr additive="base">
                                        <p:cTn id="25" dur="500" fill="hold"/>
                                        <p:tgtEl>
                                          <p:spTgt spid="15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47bba94150_0_115"/>
          <p:cNvSpPr txBox="1">
            <a:spLocks noGrp="1"/>
          </p:cNvSpPr>
          <p:nvPr>
            <p:ph type="title" idx="4294967295"/>
          </p:nvPr>
        </p:nvSpPr>
        <p:spPr>
          <a:xfrm>
            <a:off x="1100526" y="796333"/>
            <a:ext cx="10028100" cy="875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22224C"/>
                </a:solidFill>
                <a:latin typeface="Open Sans ExtraBold"/>
                <a:ea typeface="Open Sans ExtraBold"/>
                <a:cs typeface="Open Sans ExtraBold"/>
                <a:sym typeface="Open Sans ExtraBold"/>
              </a:rPr>
              <a:t>Reflection Question </a:t>
            </a:r>
            <a:endParaRPr>
              <a:solidFill>
                <a:srgbClr val="22224C"/>
              </a:solidFill>
              <a:latin typeface="Open Sans ExtraBold"/>
              <a:ea typeface="Open Sans ExtraBold"/>
              <a:cs typeface="Open Sans ExtraBold"/>
              <a:sym typeface="Open Sans ExtraBold"/>
            </a:endParaRPr>
          </a:p>
        </p:txBody>
      </p:sp>
      <p:sp>
        <p:nvSpPr>
          <p:cNvPr id="178" name="Google Shape;178;g147bba94150_0_115"/>
          <p:cNvSpPr/>
          <p:nvPr/>
        </p:nvSpPr>
        <p:spPr>
          <a:xfrm>
            <a:off x="1219184" y="176340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147bba94150_0_115"/>
          <p:cNvSpPr txBox="1">
            <a:spLocks noGrp="1"/>
          </p:cNvSpPr>
          <p:nvPr>
            <p:ph type="subTitle" idx="4294967295"/>
          </p:nvPr>
        </p:nvSpPr>
        <p:spPr>
          <a:xfrm>
            <a:off x="968500" y="1901275"/>
            <a:ext cx="7956900" cy="4956600"/>
          </a:xfrm>
          <a:prstGeom prst="rect">
            <a:avLst/>
          </a:prstGeom>
          <a:noFill/>
          <a:ln>
            <a:noFill/>
          </a:ln>
        </p:spPr>
        <p:txBody>
          <a:bodyPr spcFirstLastPara="1" wrap="square" lIns="121900" tIns="121900" rIns="121900" bIns="121900" anchor="t" anchorCtr="0">
            <a:normAutofit fontScale="40000" lnSpcReduction="20000"/>
          </a:bodyPr>
          <a:lstStyle/>
          <a:p>
            <a:pPr marL="0" marR="0" lvl="0" indent="0" algn="l" rtl="0">
              <a:lnSpc>
                <a:spcPct val="150000"/>
              </a:lnSpc>
              <a:spcBef>
                <a:spcPts val="1300"/>
              </a:spcBef>
              <a:spcAft>
                <a:spcPts val="0"/>
              </a:spcAft>
              <a:buClr>
                <a:schemeClr val="dk2"/>
              </a:buClr>
              <a:buSzPct val="47521"/>
              <a:buFont typeface="Arial"/>
              <a:buNone/>
            </a:pPr>
            <a:r>
              <a:rPr lang="en-US" sz="5050" dirty="0">
                <a:solidFill>
                  <a:srgbClr val="434343"/>
                </a:solidFill>
                <a:latin typeface="Open Sans"/>
                <a:ea typeface="Open Sans"/>
                <a:cs typeface="Open Sans"/>
                <a:sym typeface="Open Sans"/>
              </a:rPr>
              <a:t>1.What did you learn about your options for the future? </a:t>
            </a:r>
            <a:endParaRPr sz="5050" dirty="0">
              <a:solidFill>
                <a:srgbClr val="434343"/>
              </a:solidFill>
              <a:latin typeface="Open Sans"/>
              <a:ea typeface="Open Sans"/>
              <a:cs typeface="Open Sans"/>
              <a:sym typeface="Open Sans"/>
            </a:endParaRPr>
          </a:p>
          <a:p>
            <a:pPr marL="0" marR="0" lvl="0" indent="0" algn="l" rtl="0">
              <a:lnSpc>
                <a:spcPct val="150000"/>
              </a:lnSpc>
              <a:spcBef>
                <a:spcPts val="1300"/>
              </a:spcBef>
              <a:spcAft>
                <a:spcPts val="0"/>
              </a:spcAft>
              <a:buClr>
                <a:schemeClr val="dk2"/>
              </a:buClr>
              <a:buSzPct val="47521"/>
              <a:buFont typeface="Arial"/>
              <a:buNone/>
            </a:pPr>
            <a:r>
              <a:rPr lang="en-US" sz="5050" dirty="0">
                <a:solidFill>
                  <a:srgbClr val="434343"/>
                </a:solidFill>
                <a:latin typeface="Open Sans"/>
                <a:ea typeface="Open Sans"/>
                <a:cs typeface="Open Sans"/>
                <a:sym typeface="Open Sans"/>
              </a:rPr>
              <a:t>2. What do you think you will need to do now and in middle school to help you achieve the future you would like for yourself? </a:t>
            </a:r>
            <a:endParaRPr sz="5050" dirty="0">
              <a:solidFill>
                <a:srgbClr val="434343"/>
              </a:solidFill>
              <a:latin typeface="Open Sans"/>
              <a:ea typeface="Open Sans"/>
              <a:cs typeface="Open Sans"/>
              <a:sym typeface="Open Sans"/>
            </a:endParaRPr>
          </a:p>
          <a:p>
            <a:pPr marL="0" marR="0" lvl="0" indent="0" algn="l" rtl="0">
              <a:lnSpc>
                <a:spcPct val="150000"/>
              </a:lnSpc>
              <a:spcBef>
                <a:spcPts val="1300"/>
              </a:spcBef>
              <a:spcAft>
                <a:spcPts val="0"/>
              </a:spcAft>
              <a:buClr>
                <a:schemeClr val="dk2"/>
              </a:buClr>
              <a:buSzPct val="47521"/>
              <a:buFont typeface="Arial"/>
              <a:buNone/>
            </a:pPr>
            <a:r>
              <a:rPr lang="en-US" sz="5050" dirty="0">
                <a:solidFill>
                  <a:srgbClr val="434343"/>
                </a:solidFill>
                <a:latin typeface="Open Sans"/>
                <a:ea typeface="Open Sans"/>
                <a:cs typeface="Open Sans"/>
                <a:sym typeface="Open Sans"/>
              </a:rPr>
              <a:t>3.What are some things you could do in middle school to explore different career options? </a:t>
            </a:r>
          </a:p>
          <a:p>
            <a:pPr marL="0" marR="0" lvl="0" indent="0" algn="l" rtl="0">
              <a:lnSpc>
                <a:spcPct val="150000"/>
              </a:lnSpc>
              <a:spcBef>
                <a:spcPts val="1300"/>
              </a:spcBef>
              <a:spcAft>
                <a:spcPts val="0"/>
              </a:spcAft>
              <a:buClr>
                <a:schemeClr val="dk2"/>
              </a:buClr>
              <a:buSzPct val="47521"/>
              <a:buFont typeface="Arial"/>
              <a:buNone/>
            </a:pPr>
            <a:r>
              <a:rPr lang="en-US" sz="5050" dirty="0">
                <a:solidFill>
                  <a:srgbClr val="434343"/>
                </a:solidFill>
                <a:latin typeface="Open Sans"/>
                <a:ea typeface="Open Sans"/>
                <a:cs typeface="Open Sans"/>
                <a:sym typeface="Open Sans"/>
              </a:rPr>
              <a:t>4. What is one thing you have learned about yourself today? </a:t>
            </a:r>
            <a:endParaRPr sz="5050" dirty="0">
              <a:solidFill>
                <a:srgbClr val="434343"/>
              </a:solidFill>
              <a:latin typeface="Open Sans"/>
              <a:ea typeface="Open Sans"/>
              <a:cs typeface="Open Sans"/>
              <a:sym typeface="Open Sans"/>
            </a:endParaRPr>
          </a:p>
          <a:p>
            <a:pPr marL="0" marR="0" lvl="0" indent="0" algn="l" rtl="0">
              <a:lnSpc>
                <a:spcPct val="150000"/>
              </a:lnSpc>
              <a:spcBef>
                <a:spcPts val="1300"/>
              </a:spcBef>
              <a:spcAft>
                <a:spcPts val="0"/>
              </a:spcAft>
              <a:buClr>
                <a:schemeClr val="dk2"/>
              </a:buClr>
              <a:buSzPct val="100000"/>
              <a:buFont typeface="Arial"/>
              <a:buNone/>
            </a:pPr>
            <a:endParaRPr dirty="0">
              <a:solidFill>
                <a:srgbClr val="434343"/>
              </a:solidFill>
              <a:latin typeface="Open Sans"/>
              <a:ea typeface="Open Sans"/>
              <a:cs typeface="Open Sans"/>
              <a:sym typeface="Open Sans"/>
            </a:endParaRPr>
          </a:p>
          <a:p>
            <a:pPr marL="0" marR="0" lvl="0" indent="0" algn="ctr" rtl="0">
              <a:lnSpc>
                <a:spcPct val="150000"/>
              </a:lnSpc>
              <a:spcBef>
                <a:spcPts val="1300"/>
              </a:spcBef>
              <a:spcAft>
                <a:spcPts val="0"/>
              </a:spcAft>
              <a:buClr>
                <a:schemeClr val="dk2"/>
              </a:buClr>
              <a:buSzPct val="120000"/>
              <a:buFont typeface="Arial"/>
              <a:buNone/>
            </a:pPr>
            <a:endParaRPr sz="2000" b="0" i="1" u="none" strike="noStrike" cap="none" dirty="0">
              <a:solidFill>
                <a:srgbClr val="0092FF"/>
              </a:solidFill>
              <a:latin typeface="Open Sans"/>
              <a:ea typeface="Open Sans"/>
              <a:cs typeface="Open Sans"/>
              <a:sym typeface="Open Sans"/>
            </a:endParaRPr>
          </a:p>
        </p:txBody>
      </p:sp>
      <p:pic>
        <p:nvPicPr>
          <p:cNvPr id="180" name="Google Shape;180;g147bba94150_0_115"/>
          <p:cNvPicPr preferRelativeResize="0"/>
          <p:nvPr/>
        </p:nvPicPr>
        <p:blipFill rotWithShape="1">
          <a:blip r:embed="rId3">
            <a:alphaModFix/>
          </a:blip>
          <a:srcRect/>
          <a:stretch/>
        </p:blipFill>
        <p:spPr>
          <a:xfrm>
            <a:off x="8634525" y="1809300"/>
            <a:ext cx="3740976" cy="3857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1000"/>
                                        <p:tgtEl>
                                          <p:spTgt spid="179">
                                            <p:txEl>
                                              <p:pRg st="0" end="0"/>
                                            </p:txEl>
                                          </p:spTgt>
                                        </p:tgtEl>
                                      </p:cBhvr>
                                    </p:animEffect>
                                    <p:anim calcmode="lin" valueType="num">
                                      <p:cBhvr>
                                        <p:cTn id="8" dur="10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9">
                                            <p:txEl>
                                              <p:pRg st="1" end="1"/>
                                            </p:txEl>
                                          </p:spTgt>
                                        </p:tgtEl>
                                        <p:attrNameLst>
                                          <p:attrName>style.visibility</p:attrName>
                                        </p:attrNameLst>
                                      </p:cBhvr>
                                      <p:to>
                                        <p:strVal val="visible"/>
                                      </p:to>
                                    </p:set>
                                    <p:animEffect transition="in" filter="fade">
                                      <p:cBhvr>
                                        <p:cTn id="14" dur="1000"/>
                                        <p:tgtEl>
                                          <p:spTgt spid="179">
                                            <p:txEl>
                                              <p:pRg st="1" end="1"/>
                                            </p:txEl>
                                          </p:spTgt>
                                        </p:tgtEl>
                                      </p:cBhvr>
                                    </p:animEffect>
                                    <p:anim calcmode="lin" valueType="num">
                                      <p:cBhvr>
                                        <p:cTn id="15" dur="1000" fill="hold"/>
                                        <p:tgtEl>
                                          <p:spTgt spid="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9">
                                            <p:txEl>
                                              <p:pRg st="2" end="2"/>
                                            </p:txEl>
                                          </p:spTgt>
                                        </p:tgtEl>
                                        <p:attrNameLst>
                                          <p:attrName>style.visibility</p:attrName>
                                        </p:attrNameLst>
                                      </p:cBhvr>
                                      <p:to>
                                        <p:strVal val="visible"/>
                                      </p:to>
                                    </p:set>
                                    <p:animEffect transition="in" filter="fade">
                                      <p:cBhvr>
                                        <p:cTn id="21" dur="1000"/>
                                        <p:tgtEl>
                                          <p:spTgt spid="179">
                                            <p:txEl>
                                              <p:pRg st="2" end="2"/>
                                            </p:txEl>
                                          </p:spTgt>
                                        </p:tgtEl>
                                      </p:cBhvr>
                                    </p:animEffect>
                                    <p:anim calcmode="lin" valueType="num">
                                      <p:cBhvr>
                                        <p:cTn id="22" dur="1000" fill="hold"/>
                                        <p:tgtEl>
                                          <p:spTgt spid="1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9">
                                            <p:txEl>
                                              <p:pRg st="3" end="3"/>
                                            </p:txEl>
                                          </p:spTgt>
                                        </p:tgtEl>
                                        <p:attrNameLst>
                                          <p:attrName>style.visibility</p:attrName>
                                        </p:attrNameLst>
                                      </p:cBhvr>
                                      <p:to>
                                        <p:strVal val="visible"/>
                                      </p:to>
                                    </p:set>
                                    <p:animEffect transition="in" filter="fade">
                                      <p:cBhvr>
                                        <p:cTn id="28" dur="1000"/>
                                        <p:tgtEl>
                                          <p:spTgt spid="179">
                                            <p:txEl>
                                              <p:pRg st="3" end="3"/>
                                            </p:txEl>
                                          </p:spTgt>
                                        </p:tgtEl>
                                      </p:cBhvr>
                                    </p:animEffect>
                                    <p:anim calcmode="lin" valueType="num">
                                      <p:cBhvr>
                                        <p:cTn id="29" dur="1000" fill="hold"/>
                                        <p:tgtEl>
                                          <p:spTgt spid="1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123ae723957_1_607"/>
          <p:cNvPicPr preferRelativeResize="0"/>
          <p:nvPr/>
        </p:nvPicPr>
        <p:blipFill rotWithShape="1">
          <a:blip r:embed="rId3">
            <a:alphaModFix/>
          </a:blip>
          <a:srcRect/>
          <a:stretch/>
        </p:blipFill>
        <p:spPr>
          <a:xfrm>
            <a:off x="5726835" y="1616534"/>
            <a:ext cx="738000" cy="738033"/>
          </a:xfrm>
          <a:prstGeom prst="rect">
            <a:avLst/>
          </a:prstGeom>
          <a:noFill/>
          <a:ln>
            <a:noFill/>
          </a:ln>
        </p:spPr>
      </p:pic>
      <p:sp>
        <p:nvSpPr>
          <p:cNvPr id="186" name="Google Shape;186;g123ae723957_1_607"/>
          <p:cNvSpPr/>
          <p:nvPr/>
        </p:nvSpPr>
        <p:spPr>
          <a:xfrm>
            <a:off x="5792388" y="3944266"/>
            <a:ext cx="606900" cy="432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123ae723957_1_607"/>
          <p:cNvSpPr txBox="1"/>
          <p:nvPr/>
        </p:nvSpPr>
        <p:spPr>
          <a:xfrm>
            <a:off x="2318983" y="2539458"/>
            <a:ext cx="7553700" cy="55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FFFFFF"/>
                </a:solidFill>
                <a:latin typeface="Open Sans ExtraBold"/>
                <a:ea typeface="Open Sans ExtraBold"/>
                <a:cs typeface="Open Sans ExtraBold"/>
                <a:sym typeface="Open Sans ExtraBold"/>
              </a:rPr>
              <a:t>Thank you </a:t>
            </a:r>
            <a:endParaRPr sz="3700" b="0" i="0" u="none" strike="noStrike" cap="none">
              <a:solidFill>
                <a:srgbClr val="FFFFFF"/>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FFFFFF"/>
                </a:solidFill>
                <a:latin typeface="Open Sans ExtraBold"/>
                <a:ea typeface="Open Sans ExtraBold"/>
                <a:cs typeface="Open Sans ExtraBold"/>
                <a:sym typeface="Open Sans ExtraBold"/>
              </a:rPr>
              <a:t>for your time!</a:t>
            </a:r>
            <a:endParaRPr sz="3700" b="0" i="0" u="none" strike="noStrike" cap="none">
              <a:solidFill>
                <a:srgbClr val="FFFFFF"/>
              </a:solidFill>
              <a:latin typeface="Open Sans ExtraBold"/>
              <a:ea typeface="Open Sans ExtraBold"/>
              <a:cs typeface="Open Sans ExtraBold"/>
              <a:sym typeface="Open Sans ExtraBold"/>
            </a:endParaRPr>
          </a:p>
        </p:txBody>
      </p:sp>
      <p:sp>
        <p:nvSpPr>
          <p:cNvPr id="188" name="Google Shape;188;g123ae723957_1_607"/>
          <p:cNvSpPr txBox="1"/>
          <p:nvPr/>
        </p:nvSpPr>
        <p:spPr>
          <a:xfrm>
            <a:off x="1759708" y="4430942"/>
            <a:ext cx="8672700" cy="468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2400" b="1" i="0" u="none" strike="noStrike" cap="none">
                <a:solidFill>
                  <a:srgbClr val="FFFFFF"/>
                </a:solidFill>
                <a:latin typeface="Open Sans"/>
                <a:ea typeface="Open Sans"/>
                <a:cs typeface="Open Sans"/>
                <a:sym typeface="Open Sans"/>
              </a:rPr>
              <a:t>support@myBlueprint.ca </a:t>
            </a:r>
            <a:endParaRPr sz="2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500"/>
              <a:buFont typeface="Arial"/>
              <a:buNone/>
            </a:pPr>
            <a:r>
              <a:rPr lang="en-US" sz="2400" b="1" i="0" u="none" strike="noStrike" cap="none">
                <a:solidFill>
                  <a:srgbClr val="FFFFFF"/>
                </a:solidFill>
                <a:latin typeface="Open Sans"/>
                <a:ea typeface="Open Sans"/>
                <a:cs typeface="Open Sans"/>
                <a:sym typeface="Open Sans"/>
              </a:rPr>
              <a:t>1-888-901-5505</a:t>
            </a:r>
            <a:endParaRPr sz="2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500"/>
              <a:buFont typeface="Arial"/>
              <a:buNone/>
            </a:pPr>
            <a:endParaRPr sz="2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pic>
        <p:nvPicPr>
          <p:cNvPr id="189" name="Google Shape;189;g123ae723957_1_607"/>
          <p:cNvPicPr preferRelativeResize="0"/>
          <p:nvPr/>
        </p:nvPicPr>
        <p:blipFill rotWithShape="1">
          <a:blip r:embed="rId4">
            <a:alphaModFix/>
          </a:blip>
          <a:srcRect/>
          <a:stretch/>
        </p:blipFill>
        <p:spPr>
          <a:xfrm>
            <a:off x="9014967" y="-458933"/>
            <a:ext cx="6010368" cy="7775865"/>
          </a:xfrm>
          <a:prstGeom prst="rect">
            <a:avLst/>
          </a:prstGeom>
          <a:noFill/>
          <a:ln>
            <a:noFill/>
          </a:ln>
        </p:spPr>
      </p:pic>
      <p:pic>
        <p:nvPicPr>
          <p:cNvPr id="190" name="Google Shape;190;g123ae723957_1_607"/>
          <p:cNvPicPr preferRelativeResize="0"/>
          <p:nvPr/>
        </p:nvPicPr>
        <p:blipFill rotWithShape="1">
          <a:blip r:embed="rId4">
            <a:alphaModFix/>
          </a:blip>
          <a:srcRect/>
          <a:stretch/>
        </p:blipFill>
        <p:spPr>
          <a:xfrm flipH="1">
            <a:off x="-2833667" y="-458933"/>
            <a:ext cx="6010368" cy="77758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147bba94150_0_0"/>
          <p:cNvPicPr preferRelativeResize="0"/>
          <p:nvPr/>
        </p:nvPicPr>
        <p:blipFill rotWithShape="1">
          <a:blip r:embed="rId3">
            <a:alphaModFix/>
          </a:blip>
          <a:srcRect/>
          <a:stretch/>
        </p:blipFill>
        <p:spPr>
          <a:xfrm>
            <a:off x="7643367" y="-458933"/>
            <a:ext cx="6010368" cy="7775865"/>
          </a:xfrm>
          <a:prstGeom prst="rect">
            <a:avLst/>
          </a:prstGeom>
          <a:noFill/>
          <a:ln>
            <a:noFill/>
          </a:ln>
        </p:spPr>
      </p:pic>
      <p:sp>
        <p:nvSpPr>
          <p:cNvPr id="85" name="Google Shape;85;g147bba94150_0_0"/>
          <p:cNvSpPr txBox="1">
            <a:spLocks noGrp="1"/>
          </p:cNvSpPr>
          <p:nvPr>
            <p:ph type="title" idx="4294967295"/>
          </p:nvPr>
        </p:nvSpPr>
        <p:spPr>
          <a:xfrm>
            <a:off x="1100524" y="796333"/>
            <a:ext cx="2816700" cy="875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22224C"/>
                </a:solidFill>
                <a:latin typeface="Open Sans ExtraBold"/>
                <a:ea typeface="Open Sans ExtraBold"/>
                <a:cs typeface="Open Sans ExtraBold"/>
                <a:sym typeface="Open Sans ExtraBold"/>
              </a:rPr>
              <a:t>Agenda</a:t>
            </a:r>
            <a:endParaRPr>
              <a:solidFill>
                <a:srgbClr val="22224C"/>
              </a:solidFill>
              <a:latin typeface="Open Sans ExtraBold"/>
              <a:ea typeface="Open Sans ExtraBold"/>
              <a:cs typeface="Open Sans ExtraBold"/>
              <a:sym typeface="Open Sans ExtraBold"/>
            </a:endParaRPr>
          </a:p>
        </p:txBody>
      </p:sp>
      <p:sp>
        <p:nvSpPr>
          <p:cNvPr id="86" name="Google Shape;86;g147bba94150_0_0"/>
          <p:cNvSpPr txBox="1">
            <a:spLocks noGrp="1"/>
          </p:cNvSpPr>
          <p:nvPr>
            <p:ph type="subTitle" idx="4294967295"/>
          </p:nvPr>
        </p:nvSpPr>
        <p:spPr>
          <a:xfrm>
            <a:off x="1060090" y="2004146"/>
            <a:ext cx="5879100" cy="2849700"/>
          </a:xfrm>
          <a:prstGeom prst="rect">
            <a:avLst/>
          </a:prstGeom>
          <a:noFill/>
          <a:ln>
            <a:noFill/>
          </a:ln>
        </p:spPr>
        <p:txBody>
          <a:bodyPr spcFirstLastPara="1" wrap="square" lIns="121900" tIns="121900" rIns="121900" bIns="121900" anchor="t" anchorCtr="0">
            <a:noAutofit/>
          </a:bodyPr>
          <a:lstStyle/>
          <a:p>
            <a:pPr marL="609600" marR="0" lvl="0" indent="-464819" algn="l" rtl="0">
              <a:lnSpc>
                <a:spcPct val="130000"/>
              </a:lnSpc>
              <a:spcBef>
                <a:spcPts val="0"/>
              </a:spcBef>
              <a:spcAft>
                <a:spcPts val="0"/>
              </a:spcAft>
              <a:buClr>
                <a:srgbClr val="434343"/>
              </a:buClr>
              <a:buSzPts val="2520"/>
              <a:buFont typeface="Open Sans"/>
              <a:buAutoNum type="arabicPeriod"/>
            </a:pPr>
            <a:r>
              <a:rPr lang="en-US" sz="2520" b="0" i="0" u="none" strike="noStrike" cap="none" dirty="0">
                <a:solidFill>
                  <a:srgbClr val="434343"/>
                </a:solidFill>
                <a:latin typeface="Open Sans"/>
                <a:ea typeface="Open Sans"/>
                <a:cs typeface="Open Sans"/>
                <a:sym typeface="Open Sans"/>
              </a:rPr>
              <a:t>Introductions</a:t>
            </a:r>
            <a:endParaRPr sz="2520" b="0" i="0" u="none" strike="noStrike" cap="none" dirty="0">
              <a:solidFill>
                <a:srgbClr val="434343"/>
              </a:solidFill>
              <a:latin typeface="Open Sans"/>
              <a:ea typeface="Open Sans"/>
              <a:cs typeface="Open Sans"/>
              <a:sym typeface="Open Sans"/>
            </a:endParaRPr>
          </a:p>
          <a:p>
            <a:pPr marL="609600" marR="0" lvl="0" indent="-464819" algn="l" rtl="0">
              <a:lnSpc>
                <a:spcPct val="130000"/>
              </a:lnSpc>
              <a:spcBef>
                <a:spcPts val="1000"/>
              </a:spcBef>
              <a:spcAft>
                <a:spcPts val="0"/>
              </a:spcAft>
              <a:buClr>
                <a:srgbClr val="434343"/>
              </a:buClr>
              <a:buSzPts val="2520"/>
              <a:buFont typeface="Open Sans"/>
              <a:buAutoNum type="arabicPeriod"/>
            </a:pPr>
            <a:r>
              <a:rPr lang="en-US" sz="2520" dirty="0">
                <a:solidFill>
                  <a:srgbClr val="434343"/>
                </a:solidFill>
                <a:latin typeface="Open Sans"/>
                <a:ea typeface="Open Sans"/>
                <a:cs typeface="Open Sans"/>
                <a:sym typeface="Open Sans"/>
              </a:rPr>
              <a:t>Ice Breaker</a:t>
            </a:r>
            <a:endParaRPr sz="2520" b="0" i="0" u="none" strike="noStrike" cap="none" dirty="0">
              <a:solidFill>
                <a:srgbClr val="434343"/>
              </a:solidFill>
              <a:latin typeface="Open Sans"/>
              <a:ea typeface="Open Sans"/>
              <a:cs typeface="Open Sans"/>
              <a:sym typeface="Open Sans"/>
            </a:endParaRPr>
          </a:p>
          <a:p>
            <a:pPr marL="609600" marR="0" lvl="0" indent="-464819" algn="l" rtl="0">
              <a:lnSpc>
                <a:spcPct val="130000"/>
              </a:lnSpc>
              <a:spcBef>
                <a:spcPts val="1000"/>
              </a:spcBef>
              <a:spcAft>
                <a:spcPts val="0"/>
              </a:spcAft>
              <a:buClr>
                <a:srgbClr val="434343"/>
              </a:buClr>
              <a:buSzPts val="2520"/>
              <a:buFont typeface="Open Sans"/>
              <a:buAutoNum type="arabicPeriod"/>
            </a:pPr>
            <a:r>
              <a:rPr lang="en-US" sz="2520" b="0" i="0" u="none" strike="noStrike" cap="none" dirty="0">
                <a:solidFill>
                  <a:srgbClr val="434343"/>
                </a:solidFill>
                <a:latin typeface="Open Sans"/>
                <a:ea typeface="Open Sans"/>
                <a:cs typeface="Open Sans"/>
                <a:sym typeface="Open Sans"/>
              </a:rPr>
              <a:t>How to Log In </a:t>
            </a:r>
            <a:endParaRPr sz="2520" b="0" i="0" u="none" strike="noStrike" cap="none" dirty="0">
              <a:solidFill>
                <a:srgbClr val="434343"/>
              </a:solidFill>
              <a:latin typeface="Open Sans"/>
              <a:ea typeface="Open Sans"/>
              <a:cs typeface="Open Sans"/>
              <a:sym typeface="Open Sans"/>
            </a:endParaRPr>
          </a:p>
          <a:p>
            <a:pPr marL="609600" marR="0" lvl="0" indent="-464817" algn="l" rtl="0">
              <a:lnSpc>
                <a:spcPct val="130000"/>
              </a:lnSpc>
              <a:spcBef>
                <a:spcPts val="1000"/>
              </a:spcBef>
              <a:spcAft>
                <a:spcPts val="0"/>
              </a:spcAft>
              <a:buClr>
                <a:srgbClr val="434343"/>
              </a:buClr>
              <a:buSzPts val="2520"/>
              <a:buFont typeface="Open Sans"/>
              <a:buAutoNum type="arabicPeriod"/>
            </a:pPr>
            <a:r>
              <a:rPr lang="en-US" sz="2520" b="0" i="0" u="none" strike="noStrike" cap="none" dirty="0">
                <a:solidFill>
                  <a:srgbClr val="434343"/>
                </a:solidFill>
                <a:latin typeface="Open Sans"/>
                <a:ea typeface="Open Sans"/>
                <a:cs typeface="Open Sans"/>
                <a:sym typeface="Open Sans"/>
              </a:rPr>
              <a:t>Portfolio Demo</a:t>
            </a:r>
            <a:endParaRPr sz="2520" b="0" i="0" u="none" strike="noStrike" cap="none" dirty="0">
              <a:solidFill>
                <a:srgbClr val="434343"/>
              </a:solidFill>
              <a:latin typeface="Open Sans"/>
              <a:ea typeface="Open Sans"/>
              <a:cs typeface="Open Sans"/>
              <a:sym typeface="Open Sans"/>
            </a:endParaRPr>
          </a:p>
          <a:p>
            <a:pPr marL="457200" lvl="0" indent="-388620" algn="l" rtl="0">
              <a:lnSpc>
                <a:spcPct val="130000"/>
              </a:lnSpc>
              <a:spcBef>
                <a:spcPts val="1000"/>
              </a:spcBef>
              <a:spcAft>
                <a:spcPts val="0"/>
              </a:spcAft>
              <a:buClr>
                <a:srgbClr val="434343"/>
              </a:buClr>
              <a:buSzPts val="2520"/>
              <a:buFont typeface="Open Sans"/>
              <a:buAutoNum type="arabicPeriod"/>
            </a:pPr>
            <a:r>
              <a:rPr lang="en-US" sz="2520" dirty="0">
                <a:solidFill>
                  <a:srgbClr val="434343"/>
                </a:solidFill>
                <a:latin typeface="Open Sans"/>
                <a:ea typeface="Open Sans"/>
                <a:cs typeface="Open Sans"/>
                <a:sym typeface="Open Sans"/>
              </a:rPr>
              <a:t>Occupation Search Demo</a:t>
            </a:r>
            <a:endParaRPr sz="2520" dirty="0">
              <a:solidFill>
                <a:srgbClr val="434343"/>
              </a:solidFill>
              <a:latin typeface="Open Sans"/>
              <a:ea typeface="Open Sans"/>
              <a:cs typeface="Open Sans"/>
              <a:sym typeface="Open Sans"/>
            </a:endParaRPr>
          </a:p>
          <a:p>
            <a:pPr marL="609600" marR="0" lvl="0" indent="-464819" algn="l" rtl="0">
              <a:lnSpc>
                <a:spcPct val="130000"/>
              </a:lnSpc>
              <a:spcBef>
                <a:spcPts val="1000"/>
              </a:spcBef>
              <a:spcAft>
                <a:spcPts val="0"/>
              </a:spcAft>
              <a:buClr>
                <a:srgbClr val="434343"/>
              </a:buClr>
              <a:buSzPts val="2520"/>
              <a:buFont typeface="Open Sans"/>
              <a:buAutoNum type="arabicPeriod"/>
            </a:pPr>
            <a:r>
              <a:rPr lang="en-US" sz="2520" dirty="0">
                <a:solidFill>
                  <a:srgbClr val="434343"/>
                </a:solidFill>
                <a:latin typeface="Open Sans"/>
                <a:ea typeface="Open Sans"/>
                <a:cs typeface="Open Sans"/>
                <a:sym typeface="Open Sans"/>
              </a:rPr>
              <a:t>Exploratory Time</a:t>
            </a:r>
            <a:endParaRPr sz="2520" b="0" i="0" u="none" strike="noStrike" cap="none" dirty="0">
              <a:solidFill>
                <a:srgbClr val="434343"/>
              </a:solidFill>
              <a:latin typeface="Open Sans"/>
              <a:ea typeface="Open Sans"/>
              <a:cs typeface="Open Sans"/>
              <a:sym typeface="Open Sans"/>
            </a:endParaRPr>
          </a:p>
          <a:p>
            <a:pPr marL="609600" marR="0" lvl="0" indent="-464819" algn="l" rtl="0">
              <a:lnSpc>
                <a:spcPct val="130000"/>
              </a:lnSpc>
              <a:spcBef>
                <a:spcPts val="1000"/>
              </a:spcBef>
              <a:spcAft>
                <a:spcPts val="1000"/>
              </a:spcAft>
              <a:buClr>
                <a:srgbClr val="434343"/>
              </a:buClr>
              <a:buSzPts val="2520"/>
              <a:buFont typeface="Open Sans"/>
              <a:buAutoNum type="arabicPeriod"/>
            </a:pPr>
            <a:r>
              <a:rPr lang="en-US" sz="2520" dirty="0">
                <a:solidFill>
                  <a:srgbClr val="434343"/>
                </a:solidFill>
                <a:latin typeface="Open Sans"/>
                <a:ea typeface="Open Sans"/>
                <a:cs typeface="Open Sans"/>
                <a:sym typeface="Open Sans"/>
              </a:rPr>
              <a:t>Reflection Questions</a:t>
            </a:r>
            <a:endParaRPr sz="2520" b="0" i="0" u="none" strike="noStrike" cap="none" dirty="0">
              <a:solidFill>
                <a:srgbClr val="434343"/>
              </a:solidFill>
              <a:latin typeface="Open Sans"/>
              <a:ea typeface="Open Sans"/>
              <a:cs typeface="Open Sans"/>
              <a:sym typeface="Open Sans"/>
            </a:endParaRPr>
          </a:p>
        </p:txBody>
      </p:sp>
      <p:sp>
        <p:nvSpPr>
          <p:cNvPr id="87" name="Google Shape;87;g147bba94150_0_0"/>
          <p:cNvSpPr/>
          <p:nvPr/>
        </p:nvSpPr>
        <p:spPr>
          <a:xfrm>
            <a:off x="1219184" y="176340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1000"/>
                                        <p:tgtEl>
                                          <p:spTgt spid="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Effect transition="in" filter="fade">
                                      <p:cBhvr>
                                        <p:cTn id="12" dur="1000"/>
                                        <p:tgtEl>
                                          <p:spTgt spid="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Effect transition="in" filter="fade">
                                      <p:cBhvr>
                                        <p:cTn id="17" dur="1000"/>
                                        <p:tgtEl>
                                          <p:spTgt spid="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animEffect transition="in" filter="fade">
                                      <p:cBhvr>
                                        <p:cTn id="22" dur="1000"/>
                                        <p:tgtEl>
                                          <p:spTgt spid="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animEffect transition="in" filter="fade">
                                      <p:cBhvr>
                                        <p:cTn id="27" dur="1000"/>
                                        <p:tgtEl>
                                          <p:spTgt spid="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
                                            <p:txEl>
                                              <p:pRg st="5" end="5"/>
                                            </p:txEl>
                                          </p:spTgt>
                                        </p:tgtEl>
                                        <p:attrNameLst>
                                          <p:attrName>style.visibility</p:attrName>
                                        </p:attrNameLst>
                                      </p:cBhvr>
                                      <p:to>
                                        <p:strVal val="visible"/>
                                      </p:to>
                                    </p:set>
                                    <p:animEffect transition="in" filter="fade">
                                      <p:cBhvr>
                                        <p:cTn id="32" dur="1000"/>
                                        <p:tgtEl>
                                          <p:spTgt spid="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xEl>
                                              <p:pRg st="6" end="6"/>
                                            </p:txEl>
                                          </p:spTgt>
                                        </p:tgtEl>
                                        <p:attrNameLst>
                                          <p:attrName>style.visibility</p:attrName>
                                        </p:attrNameLst>
                                      </p:cBhvr>
                                      <p:to>
                                        <p:strVal val="visible"/>
                                      </p:to>
                                    </p:set>
                                    <p:animEffect transition="in" filter="fade">
                                      <p:cBhvr>
                                        <p:cTn id="37" dur="1000"/>
                                        <p:tgtEl>
                                          <p:spTgt spid="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956f624b07_0_0"/>
          <p:cNvSpPr txBox="1">
            <a:spLocks noGrp="1"/>
          </p:cNvSpPr>
          <p:nvPr>
            <p:ph type="title" idx="4294967295"/>
          </p:nvPr>
        </p:nvSpPr>
        <p:spPr>
          <a:xfrm>
            <a:off x="1100526" y="796333"/>
            <a:ext cx="10028100" cy="875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dirty="0">
                <a:solidFill>
                  <a:srgbClr val="22224C"/>
                </a:solidFill>
                <a:latin typeface="Open Sans ExtraBold"/>
                <a:ea typeface="Open Sans ExtraBold"/>
                <a:cs typeface="Open Sans ExtraBold"/>
                <a:sym typeface="Open Sans ExtraBold"/>
              </a:rPr>
              <a:t>Ice Breaker </a:t>
            </a:r>
            <a:endParaRPr dirty="0">
              <a:solidFill>
                <a:srgbClr val="22224C"/>
              </a:solidFill>
              <a:latin typeface="Open Sans ExtraBold"/>
              <a:ea typeface="Open Sans ExtraBold"/>
              <a:cs typeface="Open Sans ExtraBold"/>
              <a:sym typeface="Open Sans ExtraBold"/>
            </a:endParaRPr>
          </a:p>
        </p:txBody>
      </p:sp>
      <p:sp>
        <p:nvSpPr>
          <p:cNvPr id="93" name="Google Shape;93;g2956f624b07_0_0"/>
          <p:cNvSpPr/>
          <p:nvPr/>
        </p:nvSpPr>
        <p:spPr>
          <a:xfrm>
            <a:off x="1219184" y="176340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956f624b07_0_0"/>
          <p:cNvSpPr txBox="1"/>
          <p:nvPr/>
        </p:nvSpPr>
        <p:spPr>
          <a:xfrm>
            <a:off x="441175" y="1901275"/>
            <a:ext cx="7395300" cy="38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In the next two minutes, write down as many jobs as you can think of. Don’t worry about being perfect—just write what comes to mind. </a:t>
            </a:r>
          </a:p>
          <a:p>
            <a:pPr marL="0" lvl="0" indent="0" algn="l" rtl="0">
              <a:spcBef>
                <a:spcPts val="0"/>
              </a:spcBef>
              <a:spcAft>
                <a:spcPts val="0"/>
              </a:spcAft>
              <a:buNone/>
            </a:pPr>
            <a:endParaRPr lang="en-US" sz="4000" dirty="0">
              <a:latin typeface="Open Sans"/>
              <a:ea typeface="Open Sans"/>
              <a:cs typeface="Open Sans"/>
              <a:sym typeface="Open Sans"/>
            </a:endParaRPr>
          </a:p>
          <a:p>
            <a:pPr marL="0" lvl="0" indent="0" algn="l" rtl="0">
              <a:spcBef>
                <a:spcPts val="0"/>
              </a:spcBef>
              <a:spcAft>
                <a:spcPts val="0"/>
              </a:spcAft>
              <a:buNone/>
            </a:pPr>
            <a:r>
              <a:rPr lang="en-US" sz="4000" dirty="0">
                <a:latin typeface="Open Sans"/>
                <a:ea typeface="Open Sans"/>
                <a:cs typeface="Open Sans"/>
                <a:sym typeface="Open Sans"/>
              </a:rPr>
              <a:t>Ready, set, go!</a:t>
            </a:r>
            <a:endParaRPr sz="4000" dirty="0">
              <a:latin typeface="Open Sans"/>
              <a:ea typeface="Open Sans"/>
              <a:cs typeface="Open Sans"/>
              <a:sym typeface="Open Sans"/>
            </a:endParaRPr>
          </a:p>
        </p:txBody>
      </p:sp>
      <p:pic>
        <p:nvPicPr>
          <p:cNvPr id="95" name="Google Shape;95;g2956f624b07_0_0"/>
          <p:cNvPicPr preferRelativeResize="0"/>
          <p:nvPr/>
        </p:nvPicPr>
        <p:blipFill>
          <a:blip r:embed="rId3">
            <a:alphaModFix/>
          </a:blip>
          <a:stretch>
            <a:fillRect/>
          </a:stretch>
        </p:blipFill>
        <p:spPr>
          <a:xfrm>
            <a:off x="7935475" y="1763400"/>
            <a:ext cx="3930974" cy="4577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147bba94150_0_44"/>
          <p:cNvPicPr preferRelativeResize="0"/>
          <p:nvPr/>
        </p:nvPicPr>
        <p:blipFill rotWithShape="1">
          <a:blip r:embed="rId3">
            <a:alphaModFix/>
          </a:blip>
          <a:srcRect/>
          <a:stretch/>
        </p:blipFill>
        <p:spPr>
          <a:xfrm>
            <a:off x="1401742" y="1926600"/>
            <a:ext cx="8828467" cy="4016133"/>
          </a:xfrm>
          <a:prstGeom prst="rect">
            <a:avLst/>
          </a:prstGeom>
          <a:noFill/>
          <a:ln>
            <a:noFill/>
          </a:ln>
        </p:spPr>
      </p:pic>
      <p:sp>
        <p:nvSpPr>
          <p:cNvPr id="101" name="Google Shape;101;g147bba94150_0_44"/>
          <p:cNvSpPr txBox="1">
            <a:spLocks noGrp="1"/>
          </p:cNvSpPr>
          <p:nvPr>
            <p:ph type="title" idx="4294967295"/>
          </p:nvPr>
        </p:nvSpPr>
        <p:spPr>
          <a:xfrm>
            <a:off x="646600" y="311950"/>
            <a:ext cx="11747100" cy="875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22224C"/>
                </a:solidFill>
                <a:latin typeface="Open Sans ExtraBold"/>
                <a:ea typeface="Open Sans ExtraBold"/>
                <a:cs typeface="Open Sans ExtraBold"/>
                <a:sym typeface="Open Sans ExtraBold"/>
              </a:rPr>
              <a:t>Student-Centered &amp; Inquiry-Based </a:t>
            </a:r>
            <a:r>
              <a:rPr lang="en-US">
                <a:solidFill>
                  <a:srgbClr val="22224C"/>
                </a:solidFill>
                <a:latin typeface="Open Sans ExtraBold"/>
                <a:ea typeface="Open Sans ExtraBold"/>
                <a:cs typeface="Open Sans ExtraBold"/>
                <a:sym typeface="Open San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Approach</a:t>
            </a:r>
            <a:endParaRPr>
              <a:solidFill>
                <a:srgbClr val="22224C"/>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3700"/>
              <a:buFont typeface="Arial"/>
              <a:buNone/>
            </a:pPr>
            <a:endParaRPr>
              <a:solidFill>
                <a:srgbClr val="22224C"/>
              </a:solidFill>
              <a:latin typeface="Open Sans ExtraBold"/>
              <a:ea typeface="Open Sans ExtraBold"/>
              <a:cs typeface="Open Sans ExtraBold"/>
              <a:sym typeface="Open Sans ExtraBold"/>
            </a:endParaRPr>
          </a:p>
        </p:txBody>
      </p:sp>
      <p:sp>
        <p:nvSpPr>
          <p:cNvPr id="102" name="Google Shape;102;g147bba94150_0_44"/>
          <p:cNvSpPr/>
          <p:nvPr/>
        </p:nvSpPr>
        <p:spPr>
          <a:xfrm>
            <a:off x="794859" y="118705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147bba94150_0_44"/>
          <p:cNvSpPr/>
          <p:nvPr/>
        </p:nvSpPr>
        <p:spPr>
          <a:xfrm rot="-1567758">
            <a:off x="8731851" y="2399002"/>
            <a:ext cx="2046330" cy="875045"/>
          </a:xfrm>
          <a:prstGeom prst="leftArrow">
            <a:avLst>
              <a:gd name="adj1" fmla="val 50000"/>
              <a:gd name="adj2" fmla="val 50000"/>
            </a:avLst>
          </a:prstGeom>
          <a:solidFill>
            <a:srgbClr val="0092FF"/>
          </a:solid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47bba94150_0_44"/>
          <p:cNvSpPr/>
          <p:nvPr/>
        </p:nvSpPr>
        <p:spPr>
          <a:xfrm rot="1342342">
            <a:off x="7369187" y="5145620"/>
            <a:ext cx="2046111" cy="875061"/>
          </a:xfrm>
          <a:prstGeom prst="leftArrow">
            <a:avLst>
              <a:gd name="adj1" fmla="val 50000"/>
              <a:gd name="adj2" fmla="val 50000"/>
            </a:avLst>
          </a:prstGeom>
          <a:solidFill>
            <a:srgbClr val="0092FF"/>
          </a:solid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5092ef5184_0_0"/>
          <p:cNvSpPr/>
          <p:nvPr/>
        </p:nvSpPr>
        <p:spPr>
          <a:xfrm>
            <a:off x="0" y="0"/>
            <a:ext cx="12192000" cy="68580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g15092ef5184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1" name="Google Shape;111;g15092ef5184_0_0"/>
          <p:cNvSpPr txBox="1"/>
          <p:nvPr/>
        </p:nvSpPr>
        <p:spPr>
          <a:xfrm>
            <a:off x="1649025" y="2711050"/>
            <a:ext cx="7656900" cy="897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rgbClr val="FFFFFF"/>
                </a:solidFill>
                <a:latin typeface="Open Sans ExtraBold"/>
                <a:ea typeface="Open Sans ExtraBold"/>
                <a:cs typeface="Open Sans ExtraBold"/>
                <a:sym typeface="Open Sans ExtraBold"/>
              </a:rPr>
              <a:t>How to Log In</a:t>
            </a:r>
            <a:endParaRPr sz="4300" b="0" i="0" u="none" strike="noStrike" cap="none">
              <a:solidFill>
                <a:srgbClr val="FFFFFF"/>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500"/>
              <a:buFont typeface="Arial"/>
              <a:buNone/>
            </a:pPr>
            <a:endParaRPr sz="4300" b="0" i="0" u="none" strike="noStrike" cap="none">
              <a:solidFill>
                <a:srgbClr val="FFFFFF"/>
              </a:solidFill>
              <a:latin typeface="Open Sans SemiBold"/>
              <a:ea typeface="Open Sans SemiBold"/>
              <a:cs typeface="Open Sans SemiBold"/>
              <a:sym typeface="Open Sans SemiBold"/>
            </a:endParaRPr>
          </a:p>
        </p:txBody>
      </p:sp>
      <p:pic>
        <p:nvPicPr>
          <p:cNvPr id="112" name="Google Shape;112;g15092ef5184_0_0"/>
          <p:cNvPicPr preferRelativeResize="0"/>
          <p:nvPr/>
        </p:nvPicPr>
        <p:blipFill rotWithShape="1">
          <a:blip r:embed="rId4">
            <a:alphaModFix/>
          </a:blip>
          <a:srcRect/>
          <a:stretch/>
        </p:blipFill>
        <p:spPr>
          <a:xfrm>
            <a:off x="6407862" y="1871411"/>
            <a:ext cx="4575124" cy="3992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47bba94150_0_102"/>
          <p:cNvSpPr/>
          <p:nvPr/>
        </p:nvSpPr>
        <p:spPr>
          <a:xfrm>
            <a:off x="488725" y="3582550"/>
            <a:ext cx="6642600" cy="2489700"/>
          </a:xfrm>
          <a:prstGeom prst="roundRect">
            <a:avLst>
              <a:gd name="adj" fmla="val 16667"/>
            </a:avLst>
          </a:prstGeom>
          <a:noFill/>
          <a:ln w="38100" cap="flat" cmpd="sng">
            <a:solidFill>
              <a:schemeClr val="accent4"/>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47bba94150_0_102"/>
          <p:cNvSpPr/>
          <p:nvPr/>
        </p:nvSpPr>
        <p:spPr>
          <a:xfrm>
            <a:off x="1096509" y="114280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47bba94150_0_102"/>
          <p:cNvSpPr txBox="1">
            <a:spLocks noGrp="1"/>
          </p:cNvSpPr>
          <p:nvPr>
            <p:ph type="subTitle" idx="4294967295"/>
          </p:nvPr>
        </p:nvSpPr>
        <p:spPr>
          <a:xfrm>
            <a:off x="488725" y="1491425"/>
            <a:ext cx="6453000" cy="3267000"/>
          </a:xfrm>
          <a:prstGeom prst="rect">
            <a:avLst/>
          </a:prstGeom>
          <a:noFill/>
          <a:ln>
            <a:noFill/>
          </a:ln>
        </p:spPr>
        <p:txBody>
          <a:bodyPr spcFirstLastPara="1" wrap="square" lIns="121900" tIns="121900" rIns="121900" bIns="121900" anchor="t" anchorCtr="0">
            <a:noAutofit/>
          </a:bodyPr>
          <a:lstStyle/>
          <a:p>
            <a:pPr marL="609600" marR="0" lvl="0" indent="-419100" algn="l" rtl="0">
              <a:lnSpc>
                <a:spcPct val="150000"/>
              </a:lnSpc>
              <a:spcBef>
                <a:spcPts val="0"/>
              </a:spcBef>
              <a:spcAft>
                <a:spcPts val="0"/>
              </a:spcAft>
              <a:buClr>
                <a:schemeClr val="dk1"/>
              </a:buClr>
              <a:buSzPts val="1800"/>
              <a:buFont typeface="Calibri"/>
              <a:buAutoNum type="arabicPeriod"/>
            </a:pPr>
            <a:r>
              <a:rPr lang="en-US" sz="1800" b="0" i="0" u="none" strike="noStrike" cap="none" dirty="0">
                <a:solidFill>
                  <a:srgbClr val="434343"/>
                </a:solidFill>
                <a:latin typeface="Open Sans"/>
                <a:ea typeface="Open Sans"/>
                <a:cs typeface="Open Sans"/>
                <a:sym typeface="Open Sans"/>
              </a:rPr>
              <a:t>Visit</a:t>
            </a:r>
            <a:r>
              <a:rPr lang="en-US" sz="1800" b="0" i="0" u="none" strike="noStrike" cap="none" dirty="0">
                <a:solidFill>
                  <a:schemeClr val="dk1"/>
                </a:solidFill>
                <a:latin typeface="Open Sans"/>
                <a:ea typeface="Open Sans"/>
                <a:cs typeface="Open Sans"/>
                <a:sym typeface="Open Sans"/>
              </a:rPr>
              <a:t> </a:t>
            </a:r>
            <a:r>
              <a:rPr lang="en-US" sz="1800" b="1" u="sng" dirty="0">
                <a:solidFill>
                  <a:schemeClr val="hlink"/>
                </a:solidFill>
                <a:latin typeface="Open Sans"/>
                <a:ea typeface="Open Sans"/>
                <a:cs typeface="Open Sans"/>
                <a:sym typeface="Open Sans"/>
              </a:rPr>
              <a:t>www.myBlueprint.ca/anglophonewest</a:t>
            </a:r>
            <a:br>
              <a:rPr lang="en-US" sz="1800" b="0" i="0" u="none" strike="noStrike" cap="none" dirty="0">
                <a:solidFill>
                  <a:srgbClr val="434343"/>
                </a:solidFill>
                <a:latin typeface="Open Sans"/>
                <a:ea typeface="Open Sans"/>
                <a:cs typeface="Open Sans"/>
                <a:sym typeface="Open Sans"/>
              </a:rPr>
            </a:br>
            <a:endParaRPr sz="1300" b="0" i="0" u="none" strike="noStrike" cap="none" dirty="0">
              <a:solidFill>
                <a:srgbClr val="434343"/>
              </a:solidFill>
              <a:latin typeface="Open Sans"/>
              <a:ea typeface="Open Sans"/>
              <a:cs typeface="Open Sans"/>
              <a:sym typeface="Open Sans"/>
            </a:endParaRPr>
          </a:p>
          <a:p>
            <a:pPr marL="609600" marR="0" lvl="0" indent="-419100" algn="l" rtl="0">
              <a:lnSpc>
                <a:spcPct val="150000"/>
              </a:lnSpc>
              <a:spcBef>
                <a:spcPts val="0"/>
              </a:spcBef>
              <a:spcAft>
                <a:spcPts val="0"/>
              </a:spcAft>
              <a:buClr>
                <a:schemeClr val="dk1"/>
              </a:buClr>
              <a:buSzPts val="1800"/>
              <a:buFont typeface="Calibri"/>
              <a:buAutoNum type="arabicPeriod"/>
            </a:pPr>
            <a:r>
              <a:rPr lang="en-US" sz="1800" b="0" i="0" u="none" strike="noStrike" cap="none" dirty="0">
                <a:solidFill>
                  <a:srgbClr val="434343"/>
                </a:solidFill>
                <a:latin typeface="Open Sans"/>
                <a:ea typeface="Open Sans"/>
                <a:cs typeface="Open Sans"/>
                <a:sym typeface="Open Sans"/>
              </a:rPr>
              <a:t>Click </a:t>
            </a:r>
            <a:r>
              <a:rPr lang="en-US" sz="1800" b="1" i="0" u="none" strike="noStrike" cap="none" dirty="0">
                <a:solidFill>
                  <a:srgbClr val="434343"/>
                </a:solidFill>
                <a:latin typeface="Open Sans"/>
                <a:ea typeface="Open Sans"/>
                <a:cs typeface="Open Sans"/>
                <a:sym typeface="Open Sans"/>
              </a:rPr>
              <a:t>School Account Login </a:t>
            </a:r>
            <a:r>
              <a:rPr lang="en-US" sz="1800" b="0" i="0" u="none" strike="noStrike" cap="none" dirty="0">
                <a:solidFill>
                  <a:srgbClr val="434343"/>
                </a:solidFill>
                <a:latin typeface="Open Sans"/>
                <a:ea typeface="Open Sans"/>
                <a:cs typeface="Open Sans"/>
                <a:sym typeface="Open Sans"/>
              </a:rPr>
              <a:t>and</a:t>
            </a:r>
            <a:r>
              <a:rPr lang="en-US" sz="1800" b="1" i="0" u="none" strike="noStrike" cap="none" dirty="0">
                <a:solidFill>
                  <a:srgbClr val="434343"/>
                </a:solidFill>
                <a:latin typeface="Open Sans"/>
                <a:ea typeface="Open Sans"/>
                <a:cs typeface="Open Sans"/>
                <a:sym typeface="Open Sans"/>
              </a:rPr>
              <a:t> </a:t>
            </a:r>
            <a:r>
              <a:rPr lang="en-US" sz="1800" b="0" i="0" u="none" strike="noStrike" cap="none" dirty="0">
                <a:solidFill>
                  <a:srgbClr val="434343"/>
                </a:solidFill>
                <a:latin typeface="Open Sans"/>
                <a:ea typeface="Open Sans"/>
                <a:cs typeface="Open Sans"/>
                <a:sym typeface="Open Sans"/>
              </a:rPr>
              <a:t>they can</a:t>
            </a:r>
            <a:r>
              <a:rPr lang="en-US" sz="1800" b="1" i="0" u="none" strike="noStrike" cap="none" dirty="0">
                <a:solidFill>
                  <a:srgbClr val="434343"/>
                </a:solidFill>
                <a:latin typeface="Open Sans"/>
                <a:ea typeface="Open Sans"/>
                <a:cs typeface="Open Sans"/>
                <a:sym typeface="Open Sans"/>
              </a:rPr>
              <a:t> </a:t>
            </a:r>
            <a:r>
              <a:rPr lang="en-US" sz="1800" b="0" i="0" u="none" strike="noStrike" cap="none" dirty="0">
                <a:solidFill>
                  <a:srgbClr val="434343"/>
                </a:solidFill>
                <a:latin typeface="Open Sans"/>
                <a:ea typeface="Open Sans"/>
                <a:cs typeface="Open Sans"/>
                <a:sym typeface="Open Sans"/>
              </a:rPr>
              <a:t>sign in with their school email/username and password</a:t>
            </a:r>
            <a:br>
              <a:rPr lang="en-US" sz="1800" b="0" i="0" u="none" strike="noStrike" cap="none" dirty="0">
                <a:solidFill>
                  <a:srgbClr val="434343"/>
                </a:solidFill>
                <a:latin typeface="Open Sans"/>
                <a:ea typeface="Open Sans"/>
                <a:cs typeface="Open Sans"/>
                <a:sym typeface="Open Sans"/>
              </a:rPr>
            </a:br>
            <a:endParaRPr sz="1800" b="0" i="0" u="none" strike="noStrike" cap="none" dirty="0">
              <a:solidFill>
                <a:srgbClr val="434343"/>
              </a:solidFill>
              <a:latin typeface="Open Sans"/>
              <a:ea typeface="Open Sans"/>
              <a:cs typeface="Open Sans"/>
              <a:sym typeface="Open Sans"/>
            </a:endParaRPr>
          </a:p>
        </p:txBody>
      </p:sp>
      <p:pic>
        <p:nvPicPr>
          <p:cNvPr id="120" name="Google Shape;120;g147bba94150_0_102"/>
          <p:cNvPicPr preferRelativeResize="0"/>
          <p:nvPr/>
        </p:nvPicPr>
        <p:blipFill rotWithShape="1">
          <a:blip r:embed="rId3">
            <a:alphaModFix/>
          </a:blip>
          <a:srcRect/>
          <a:stretch/>
        </p:blipFill>
        <p:spPr>
          <a:xfrm>
            <a:off x="8963200" y="-383387"/>
            <a:ext cx="5812176" cy="7624774"/>
          </a:xfrm>
          <a:prstGeom prst="rect">
            <a:avLst/>
          </a:prstGeom>
          <a:noFill/>
          <a:ln>
            <a:noFill/>
          </a:ln>
        </p:spPr>
      </p:pic>
      <p:sp>
        <p:nvSpPr>
          <p:cNvPr id="121" name="Google Shape;121;g147bba94150_0_102"/>
          <p:cNvSpPr/>
          <p:nvPr/>
        </p:nvSpPr>
        <p:spPr>
          <a:xfrm>
            <a:off x="7493325" y="1368975"/>
            <a:ext cx="3962100" cy="3870000"/>
          </a:xfrm>
          <a:prstGeom prst="rect">
            <a:avLst/>
          </a:prstGeom>
          <a:solidFill>
            <a:srgbClr val="22224C"/>
          </a:solidFill>
          <a:ln>
            <a:noFill/>
          </a:ln>
          <a:effectLst>
            <a:outerShdw blurRad="185738" dist="142875" dir="3600000" algn="bl" rotWithShape="0">
              <a:srgbClr val="00B0F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g147bba94150_0_102"/>
          <p:cNvPicPr preferRelativeResize="0"/>
          <p:nvPr/>
        </p:nvPicPr>
        <p:blipFill rotWithShape="1">
          <a:blip r:embed="rId4">
            <a:alphaModFix/>
          </a:blip>
          <a:srcRect/>
          <a:stretch/>
        </p:blipFill>
        <p:spPr>
          <a:xfrm>
            <a:off x="7571375" y="1576751"/>
            <a:ext cx="3806006" cy="3454425"/>
          </a:xfrm>
          <a:prstGeom prst="rect">
            <a:avLst/>
          </a:prstGeom>
          <a:noFill/>
          <a:ln>
            <a:noFill/>
          </a:ln>
        </p:spPr>
      </p:pic>
      <p:sp>
        <p:nvSpPr>
          <p:cNvPr id="123" name="Google Shape;123;g147bba94150_0_102"/>
          <p:cNvSpPr txBox="1">
            <a:spLocks noGrp="1"/>
          </p:cNvSpPr>
          <p:nvPr>
            <p:ph type="title" idx="4294967295"/>
          </p:nvPr>
        </p:nvSpPr>
        <p:spPr>
          <a:xfrm>
            <a:off x="918375" y="327075"/>
            <a:ext cx="8353500" cy="7161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solidFill>
                  <a:srgbClr val="22224C"/>
                </a:solidFill>
                <a:latin typeface="Open Sans ExtraBold"/>
                <a:ea typeface="Open Sans ExtraBold"/>
                <a:cs typeface="Open Sans ExtraBold"/>
                <a:sym typeface="Open Sans ExtraBold"/>
              </a:rPr>
              <a:t>Student Log In / Account Creation</a:t>
            </a:r>
            <a:endParaRPr>
              <a:solidFill>
                <a:srgbClr val="22224C"/>
              </a:solidFill>
              <a:latin typeface="Open Sans ExtraBold"/>
              <a:ea typeface="Open Sans ExtraBold"/>
              <a:cs typeface="Open Sans ExtraBold"/>
              <a:sym typeface="Open Sans ExtraBold"/>
            </a:endParaRPr>
          </a:p>
        </p:txBody>
      </p:sp>
      <p:sp>
        <p:nvSpPr>
          <p:cNvPr id="124" name="Google Shape;124;g147bba94150_0_102"/>
          <p:cNvSpPr txBox="1"/>
          <p:nvPr/>
        </p:nvSpPr>
        <p:spPr>
          <a:xfrm>
            <a:off x="664800" y="3695650"/>
            <a:ext cx="6368100" cy="2175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400"/>
              </a:spcBef>
              <a:spcAft>
                <a:spcPts val="0"/>
              </a:spcAft>
              <a:buClr>
                <a:schemeClr val="dk1"/>
              </a:buClr>
              <a:buSzPts val="1100"/>
              <a:buFont typeface="Arial"/>
              <a:buNone/>
            </a:pPr>
            <a:r>
              <a:rPr lang="en-US" sz="1800" b="0" i="0" u="none" strike="noStrike" cap="none">
                <a:solidFill>
                  <a:srgbClr val="434343"/>
                </a:solidFill>
                <a:latin typeface="Open Sans SemiBold"/>
                <a:ea typeface="Open Sans SemiBold"/>
                <a:cs typeface="Open Sans SemiBold"/>
                <a:sym typeface="Open Sans SemiBold"/>
              </a:rPr>
              <a:t>Pro Tip for Teachers: You can find these instructions in your Teacher account! </a:t>
            </a:r>
            <a:endParaRPr sz="1800" b="0" i="0" u="none" strike="noStrike" cap="none">
              <a:solidFill>
                <a:srgbClr val="434343"/>
              </a:solidFill>
              <a:latin typeface="Open Sans SemiBold"/>
              <a:ea typeface="Open Sans SemiBold"/>
              <a:cs typeface="Open Sans SemiBold"/>
              <a:sym typeface="Open Sans SemiBold"/>
            </a:endParaRPr>
          </a:p>
          <a:p>
            <a:pPr marL="457200" marR="0" lvl="0" indent="-342900" algn="l" rtl="0">
              <a:lnSpc>
                <a:spcPct val="150000"/>
              </a:lnSpc>
              <a:spcBef>
                <a:spcPts val="400"/>
              </a:spcBef>
              <a:spcAft>
                <a:spcPts val="0"/>
              </a:spcAft>
              <a:buClr>
                <a:srgbClr val="434343"/>
              </a:buClr>
              <a:buSzPts val="1800"/>
              <a:buFont typeface="Open Sans"/>
              <a:buAutoNum type="arabicPeriod"/>
            </a:pPr>
            <a:r>
              <a:rPr lang="en-US" sz="1800" b="0" i="0" u="none" strike="noStrike" cap="none">
                <a:solidFill>
                  <a:srgbClr val="434343"/>
                </a:solidFill>
                <a:latin typeface="Open Sans"/>
                <a:ea typeface="Open Sans"/>
                <a:cs typeface="Open Sans"/>
                <a:sym typeface="Open Sans"/>
              </a:rPr>
              <a:t>Click the</a:t>
            </a:r>
            <a:r>
              <a:rPr lang="en-US" sz="1800" b="1" i="0" u="none" strike="noStrike" cap="none">
                <a:solidFill>
                  <a:srgbClr val="434343"/>
                </a:solidFill>
                <a:latin typeface="Open Sans"/>
                <a:ea typeface="Open Sans"/>
                <a:cs typeface="Open Sans"/>
                <a:sym typeface="Open Sans"/>
              </a:rPr>
              <a:t> Help </a:t>
            </a:r>
            <a:r>
              <a:rPr lang="en-US" sz="1800" b="0" i="0" u="none" strike="noStrike" cap="none">
                <a:solidFill>
                  <a:srgbClr val="434343"/>
                </a:solidFill>
                <a:latin typeface="Open Sans"/>
                <a:ea typeface="Open Sans"/>
                <a:cs typeface="Open Sans"/>
                <a:sym typeface="Open Sans"/>
              </a:rPr>
              <a:t>button in the bottom right corner of your teacher account</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50000"/>
              </a:lnSpc>
              <a:spcBef>
                <a:spcPts val="0"/>
              </a:spcBef>
              <a:spcAft>
                <a:spcPts val="0"/>
              </a:spcAft>
              <a:buClr>
                <a:srgbClr val="434343"/>
              </a:buClr>
              <a:buSzPts val="1800"/>
              <a:buFont typeface="Open Sans"/>
              <a:buAutoNum type="arabicPeriod"/>
            </a:pPr>
            <a:r>
              <a:rPr lang="en-US" sz="1800" b="0" i="0" u="none" strike="noStrike" cap="none">
                <a:solidFill>
                  <a:srgbClr val="434343"/>
                </a:solidFill>
                <a:latin typeface="Open Sans"/>
                <a:ea typeface="Open Sans"/>
                <a:cs typeface="Open Sans"/>
                <a:sym typeface="Open Sans"/>
              </a:rPr>
              <a:t>Click </a:t>
            </a:r>
            <a:r>
              <a:rPr lang="en-US" sz="1800" b="1" i="0" u="none" strike="noStrike" cap="none">
                <a:solidFill>
                  <a:srgbClr val="434343"/>
                </a:solidFill>
                <a:latin typeface="Open Sans"/>
                <a:ea typeface="Open Sans"/>
                <a:cs typeface="Open Sans"/>
                <a:sym typeface="Open Sans"/>
              </a:rPr>
              <a:t>Get Students Started</a:t>
            </a:r>
            <a:r>
              <a:rPr lang="en-US" sz="1800" b="0" i="0" u="none" strike="noStrike" cap="none">
                <a:solidFill>
                  <a:srgbClr val="434343"/>
                </a:solidFill>
                <a:latin typeface="Open Sans"/>
                <a:ea typeface="Open Sans"/>
                <a:cs typeface="Open Sans"/>
                <a:sym typeface="Open Sans"/>
              </a:rPr>
              <a:t> on the pop-up menu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5092ef5184_0_8"/>
          <p:cNvSpPr/>
          <p:nvPr/>
        </p:nvSpPr>
        <p:spPr>
          <a:xfrm>
            <a:off x="0" y="0"/>
            <a:ext cx="12192000" cy="68580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g15092ef5184_0_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1" name="Google Shape;131;g15092ef5184_0_8"/>
          <p:cNvSpPr txBox="1"/>
          <p:nvPr/>
        </p:nvSpPr>
        <p:spPr>
          <a:xfrm>
            <a:off x="910450" y="1981525"/>
            <a:ext cx="7656900" cy="897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rgbClr val="FFFFFF"/>
                </a:solidFill>
                <a:latin typeface="Open Sans ExtraBold"/>
                <a:ea typeface="Open Sans ExtraBold"/>
                <a:cs typeface="Open Sans ExtraBold"/>
                <a:sym typeface="Open Sans ExtraBold"/>
              </a:rPr>
              <a:t>Student Account Demo </a:t>
            </a:r>
            <a:endParaRPr sz="4300" b="0" i="0" u="none" strike="noStrike" cap="none">
              <a:solidFill>
                <a:srgbClr val="FFFFFF"/>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rgbClr val="FFFFFF"/>
                </a:solidFill>
                <a:latin typeface="Open Sans SemiBold"/>
                <a:ea typeface="Open Sans SemiBold"/>
                <a:cs typeface="Open Sans SemiBold"/>
                <a:sym typeface="Open Sans SemiBold"/>
              </a:rPr>
              <a:t>Portfolios</a:t>
            </a:r>
            <a:endParaRPr sz="4300" b="0" i="0" u="none" strike="noStrike" cap="none">
              <a:solidFill>
                <a:srgbClr val="FFFFFF"/>
              </a:solidFill>
              <a:latin typeface="Open Sans SemiBold"/>
              <a:ea typeface="Open Sans SemiBold"/>
              <a:cs typeface="Open Sans SemiBold"/>
              <a:sym typeface="Open Sans SemiBold"/>
            </a:endParaRPr>
          </a:p>
        </p:txBody>
      </p:sp>
      <p:pic>
        <p:nvPicPr>
          <p:cNvPr id="132" name="Google Shape;132;g15092ef5184_0_8"/>
          <p:cNvPicPr preferRelativeResize="0"/>
          <p:nvPr/>
        </p:nvPicPr>
        <p:blipFill rotWithShape="1">
          <a:blip r:embed="rId4">
            <a:alphaModFix/>
          </a:blip>
          <a:srcRect/>
          <a:stretch/>
        </p:blipFill>
        <p:spPr>
          <a:xfrm>
            <a:off x="6072750" y="1718100"/>
            <a:ext cx="6447449" cy="6447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61a9123da_0_1"/>
          <p:cNvSpPr txBox="1">
            <a:spLocks noGrp="1"/>
          </p:cNvSpPr>
          <p:nvPr>
            <p:ph type="title" idx="4294967295"/>
          </p:nvPr>
        </p:nvSpPr>
        <p:spPr>
          <a:xfrm>
            <a:off x="1110383" y="331683"/>
            <a:ext cx="9872400" cy="875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22224C"/>
                </a:solidFill>
                <a:latin typeface="Open Sans ExtraBold"/>
                <a:ea typeface="Open Sans ExtraBold"/>
                <a:cs typeface="Open Sans ExtraBold"/>
                <a:sym typeface="Open Sans Extra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Next Steps for Students </a:t>
            </a:r>
            <a:endParaRPr>
              <a:solidFill>
                <a:srgbClr val="22224C"/>
              </a:solidFill>
              <a:latin typeface="Open Sans ExtraBold"/>
              <a:ea typeface="Open Sans ExtraBold"/>
              <a:cs typeface="Open Sans ExtraBold"/>
              <a:sym typeface="Open Sans ExtraBold"/>
            </a:endParaRPr>
          </a:p>
        </p:txBody>
      </p:sp>
      <p:sp>
        <p:nvSpPr>
          <p:cNvPr id="154" name="Google Shape;154;g1461a9123da_0_1"/>
          <p:cNvSpPr/>
          <p:nvPr/>
        </p:nvSpPr>
        <p:spPr>
          <a:xfrm>
            <a:off x="1229034" y="1298750"/>
            <a:ext cx="606900" cy="459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461a9123da_0_1"/>
          <p:cNvSpPr txBox="1"/>
          <p:nvPr/>
        </p:nvSpPr>
        <p:spPr>
          <a:xfrm>
            <a:off x="2015201" y="1642925"/>
            <a:ext cx="6103800" cy="50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dirty="0">
                <a:solidFill>
                  <a:srgbClr val="434343"/>
                </a:solidFill>
                <a:latin typeface="Open Sans"/>
                <a:ea typeface="Open Sans"/>
                <a:cs typeface="Open Sans"/>
                <a:sym typeface="Open Sans"/>
              </a:rPr>
              <a:t>Create a </a:t>
            </a:r>
            <a:r>
              <a:rPr lang="en-US" sz="2000" b="1" dirty="0">
                <a:solidFill>
                  <a:srgbClr val="434343"/>
                </a:solidFill>
                <a:latin typeface="Open Sans"/>
                <a:ea typeface="Open Sans"/>
                <a:cs typeface="Open Sans"/>
                <a:sym typeface="Open Sans"/>
              </a:rPr>
              <a:t>Career Life Plan </a:t>
            </a:r>
            <a:r>
              <a:rPr lang="en-US" sz="2000" dirty="0">
                <a:solidFill>
                  <a:srgbClr val="434343"/>
                </a:solidFill>
                <a:latin typeface="Open Sans"/>
                <a:ea typeface="Open Sans"/>
                <a:cs typeface="Open Sans"/>
                <a:sym typeface="Open Sans"/>
              </a:rPr>
              <a:t>portfolio by clicking Add Portfolio</a:t>
            </a:r>
            <a:endParaRPr sz="2000" b="0" i="0" u="none" strike="noStrike" cap="none" dirty="0">
              <a:solidFill>
                <a:srgbClr val="434343"/>
              </a:solidFill>
              <a:latin typeface="Open Sans"/>
              <a:ea typeface="Open Sans"/>
              <a:cs typeface="Open Sans"/>
              <a:sym typeface="Open Sans"/>
            </a:endParaRPr>
          </a:p>
        </p:txBody>
      </p:sp>
      <p:sp>
        <p:nvSpPr>
          <p:cNvPr id="156" name="Google Shape;156;g1461a9123da_0_1"/>
          <p:cNvSpPr/>
          <p:nvPr/>
        </p:nvSpPr>
        <p:spPr>
          <a:xfrm>
            <a:off x="1227302" y="1672371"/>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461a9123da_0_1"/>
          <p:cNvSpPr txBox="1"/>
          <p:nvPr/>
        </p:nvSpPr>
        <p:spPr>
          <a:xfrm>
            <a:off x="1210988" y="1672375"/>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22224C"/>
                </a:solidFill>
                <a:latin typeface="Open Sans ExtraBold"/>
                <a:ea typeface="Open Sans ExtraBold"/>
                <a:cs typeface="Open Sans ExtraBold"/>
                <a:sym typeface="Open Sans ExtraBold"/>
              </a:rPr>
              <a:t>1</a:t>
            </a:r>
            <a:endParaRPr sz="2800" b="0" i="0" u="none" strike="noStrike" cap="none" dirty="0">
              <a:solidFill>
                <a:srgbClr val="22224C"/>
              </a:solidFill>
              <a:latin typeface="Open Sans ExtraBold"/>
              <a:ea typeface="Open Sans ExtraBold"/>
              <a:cs typeface="Open Sans ExtraBold"/>
              <a:sym typeface="Open Sans ExtraBold"/>
            </a:endParaRPr>
          </a:p>
        </p:txBody>
      </p:sp>
      <p:sp>
        <p:nvSpPr>
          <p:cNvPr id="161" name="Google Shape;161;g1461a9123da_0_1"/>
          <p:cNvSpPr/>
          <p:nvPr/>
        </p:nvSpPr>
        <p:spPr>
          <a:xfrm>
            <a:off x="1235453" y="2774109"/>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1461a9123da_0_1"/>
          <p:cNvSpPr txBox="1"/>
          <p:nvPr/>
        </p:nvSpPr>
        <p:spPr>
          <a:xfrm>
            <a:off x="1219138" y="2774113"/>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22224C"/>
                </a:solidFill>
                <a:latin typeface="Open Sans ExtraBold"/>
                <a:ea typeface="Open Sans ExtraBold"/>
                <a:cs typeface="Open Sans ExtraBold"/>
                <a:sym typeface="Open Sans ExtraBold"/>
              </a:rPr>
              <a:t>2</a:t>
            </a:r>
            <a:endParaRPr sz="2800" b="0" i="0" u="none" strike="noStrike" cap="none" dirty="0">
              <a:solidFill>
                <a:srgbClr val="22224C"/>
              </a:solidFill>
              <a:latin typeface="Open Sans ExtraBold"/>
              <a:ea typeface="Open Sans ExtraBold"/>
              <a:cs typeface="Open Sans ExtraBold"/>
              <a:sym typeface="Open Sans ExtraBold"/>
            </a:endParaRPr>
          </a:p>
        </p:txBody>
      </p:sp>
      <p:sp>
        <p:nvSpPr>
          <p:cNvPr id="163" name="Google Shape;163;g1461a9123da_0_1"/>
          <p:cNvSpPr/>
          <p:nvPr/>
        </p:nvSpPr>
        <p:spPr>
          <a:xfrm>
            <a:off x="1243616" y="3706634"/>
            <a:ext cx="595500" cy="6453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461a9123da_0_1"/>
          <p:cNvSpPr txBox="1"/>
          <p:nvPr/>
        </p:nvSpPr>
        <p:spPr>
          <a:xfrm>
            <a:off x="1227301" y="3706638"/>
            <a:ext cx="595500" cy="7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22224C"/>
                </a:solidFill>
                <a:latin typeface="Open Sans ExtraBold"/>
                <a:ea typeface="Open Sans ExtraBold"/>
                <a:cs typeface="Open Sans ExtraBold"/>
                <a:sym typeface="Open Sans ExtraBold"/>
              </a:rPr>
              <a:t>3</a:t>
            </a:r>
            <a:endParaRPr sz="2800" b="0" i="0" u="none" strike="noStrike" cap="none">
              <a:solidFill>
                <a:srgbClr val="22224C"/>
              </a:solidFill>
              <a:latin typeface="Open Sans ExtraBold"/>
              <a:ea typeface="Open Sans ExtraBold"/>
              <a:cs typeface="Open Sans ExtraBold"/>
              <a:sym typeface="Open Sans ExtraBold"/>
            </a:endParaRPr>
          </a:p>
        </p:txBody>
      </p:sp>
      <p:sp>
        <p:nvSpPr>
          <p:cNvPr id="171" name="Google Shape;171;g1461a9123da_0_1"/>
          <p:cNvSpPr txBox="1"/>
          <p:nvPr/>
        </p:nvSpPr>
        <p:spPr>
          <a:xfrm>
            <a:off x="2030700" y="5580813"/>
            <a:ext cx="81306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endParaRPr dirty="0"/>
          </a:p>
        </p:txBody>
      </p:sp>
      <p:sp>
        <p:nvSpPr>
          <p:cNvPr id="2" name="TextBox 1">
            <a:extLst>
              <a:ext uri="{FF2B5EF4-FFF2-40B4-BE49-F238E27FC236}">
                <a16:creationId xmlns:a16="http://schemas.microsoft.com/office/drawing/2014/main" id="{28C9E0E9-0985-817C-52C1-334759822687}"/>
              </a:ext>
            </a:extLst>
          </p:cNvPr>
          <p:cNvSpPr txBox="1"/>
          <p:nvPr/>
        </p:nvSpPr>
        <p:spPr>
          <a:xfrm>
            <a:off x="2030700" y="2840227"/>
            <a:ext cx="6352673" cy="707886"/>
          </a:xfrm>
          <a:prstGeom prst="rect">
            <a:avLst/>
          </a:prstGeom>
          <a:noFill/>
        </p:spPr>
        <p:txBody>
          <a:bodyPr wrap="square" rtlCol="0">
            <a:spAutoFit/>
          </a:bodyPr>
          <a:lstStyle/>
          <a:p>
            <a:r>
              <a:rPr lang="en-US" sz="2000" dirty="0">
                <a:latin typeface="Open Sans" pitchFamily="2" charset="0"/>
                <a:ea typeface="Open Sans" pitchFamily="2" charset="0"/>
                <a:cs typeface="Open Sans" pitchFamily="2" charset="0"/>
              </a:rPr>
              <a:t>Add an avatar and/or banner image if you would like</a:t>
            </a:r>
          </a:p>
        </p:txBody>
      </p:sp>
      <p:sp>
        <p:nvSpPr>
          <p:cNvPr id="3" name="TextBox 2">
            <a:extLst>
              <a:ext uri="{FF2B5EF4-FFF2-40B4-BE49-F238E27FC236}">
                <a16:creationId xmlns:a16="http://schemas.microsoft.com/office/drawing/2014/main" id="{12363BC6-D446-88B5-20CB-343891B755B0}"/>
              </a:ext>
            </a:extLst>
          </p:cNvPr>
          <p:cNvSpPr txBox="1"/>
          <p:nvPr/>
        </p:nvSpPr>
        <p:spPr>
          <a:xfrm>
            <a:off x="2030700" y="3706634"/>
            <a:ext cx="7714879" cy="1015663"/>
          </a:xfrm>
          <a:prstGeom prst="rect">
            <a:avLst/>
          </a:prstGeom>
          <a:noFill/>
        </p:spPr>
        <p:txBody>
          <a:bodyPr wrap="square" rtlCol="0">
            <a:spAutoFit/>
          </a:bodyPr>
          <a:lstStyle/>
          <a:p>
            <a:r>
              <a:rPr lang="en-US" sz="2000" dirty="0">
                <a:latin typeface="Open Sans" pitchFamily="2" charset="0"/>
                <a:ea typeface="Open Sans" pitchFamily="2" charset="0"/>
                <a:cs typeface="Open Sans" pitchFamily="2" charset="0"/>
              </a:rPr>
              <a:t>Add Journal – Title: Who Am I </a:t>
            </a:r>
          </a:p>
          <a:p>
            <a:r>
              <a:rPr lang="en-US" sz="2000" dirty="0">
                <a:latin typeface="Open Sans" pitchFamily="2" charset="0"/>
                <a:ea typeface="Open Sans" pitchFamily="2" charset="0"/>
                <a:cs typeface="Open Sans" pitchFamily="2" charset="0"/>
              </a:rPr>
              <a:t>Share something about you – your favorite subject in school or your favorite hobby/activity and why. </a:t>
            </a:r>
          </a:p>
        </p:txBody>
      </p:sp>
    </p:spTree>
    <p:extLst>
      <p:ext uri="{BB962C8B-B14F-4D97-AF65-F5344CB8AC3E}">
        <p14:creationId xmlns:p14="http://schemas.microsoft.com/office/powerpoint/2010/main" val="8498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 calcmode="lin" valueType="num">
                                      <p:cBhvr additive="base">
                                        <p:cTn id="7"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5092ef5184_0_185"/>
          <p:cNvSpPr/>
          <p:nvPr/>
        </p:nvSpPr>
        <p:spPr>
          <a:xfrm>
            <a:off x="0" y="0"/>
            <a:ext cx="12192000" cy="6858000"/>
          </a:xfrm>
          <a:prstGeom prst="rect">
            <a:avLst/>
          </a:prstGeom>
          <a:solidFill>
            <a:srgbClr val="0092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g15092ef5184_0_18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g15092ef5184_0_185"/>
          <p:cNvSpPr txBox="1"/>
          <p:nvPr/>
        </p:nvSpPr>
        <p:spPr>
          <a:xfrm>
            <a:off x="910450" y="1981525"/>
            <a:ext cx="7656900" cy="897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chemeClr val="lt1"/>
                </a:solidFill>
                <a:latin typeface="Open Sans ExtraBold"/>
                <a:ea typeface="Open Sans ExtraBold"/>
                <a:cs typeface="Open Sans ExtraBold"/>
                <a:sym typeface="Open Sans ExtraBold"/>
              </a:rPr>
              <a:t>Student Account Demo </a:t>
            </a:r>
            <a:endParaRPr sz="4300" b="0" i="0" u="none" strike="noStrike" cap="none">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500"/>
              <a:buFont typeface="Arial"/>
              <a:buNone/>
            </a:pPr>
            <a:r>
              <a:rPr lang="en-US" sz="4300" b="0" i="0" u="none" strike="noStrike" cap="none">
                <a:solidFill>
                  <a:schemeClr val="lt1"/>
                </a:solidFill>
                <a:latin typeface="Open Sans SemiBold"/>
                <a:ea typeface="Open Sans SemiBold"/>
                <a:cs typeface="Open Sans SemiBold"/>
                <a:sym typeface="Open Sans SemiBold"/>
              </a:rPr>
              <a:t>Occupation Search</a:t>
            </a:r>
            <a:endParaRPr sz="4300" b="0" i="0" u="none" strike="noStrike" cap="none">
              <a:solidFill>
                <a:srgbClr val="FFFFFF"/>
              </a:solidFill>
              <a:latin typeface="Open Sans ExtraBold"/>
              <a:ea typeface="Open Sans ExtraBold"/>
              <a:cs typeface="Open Sans ExtraBold"/>
              <a:sym typeface="Open Sans ExtraBold"/>
            </a:endParaRPr>
          </a:p>
        </p:txBody>
      </p:sp>
      <p:pic>
        <p:nvPicPr>
          <p:cNvPr id="140" name="Google Shape;140;g15092ef5184_0_185"/>
          <p:cNvPicPr preferRelativeResize="0"/>
          <p:nvPr/>
        </p:nvPicPr>
        <p:blipFill rotWithShape="1">
          <a:blip r:embed="rId4">
            <a:alphaModFix/>
          </a:blip>
          <a:srcRect/>
          <a:stretch/>
        </p:blipFill>
        <p:spPr>
          <a:xfrm>
            <a:off x="6168600" y="1773100"/>
            <a:ext cx="6468201" cy="64682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875f03-9d39-4f11-a659-538c014e4a4f">
      <Terms xmlns="http://schemas.microsoft.com/office/infopath/2007/PartnerControls"/>
    </lcf76f155ced4ddcb4097134ff3c332f>
    <TaxCatchAll xmlns="5d0a9016-8c1f-4898-94ac-84d8bf4b29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F170D5144145489F4309851EC893FA" ma:contentTypeVersion="14" ma:contentTypeDescription="Create a new document." ma:contentTypeScope="" ma:versionID="db707a4fe973bfdb81f40d681e1db678">
  <xsd:schema xmlns:xsd="http://www.w3.org/2001/XMLSchema" xmlns:xs="http://www.w3.org/2001/XMLSchema" xmlns:p="http://schemas.microsoft.com/office/2006/metadata/properties" xmlns:ns2="e3875f03-9d39-4f11-a659-538c014e4a4f" xmlns:ns3="5d0a9016-8c1f-4898-94ac-84d8bf4b2998" targetNamespace="http://schemas.microsoft.com/office/2006/metadata/properties" ma:root="true" ma:fieldsID="2848653ec4497b12b215f8e7540c1f29" ns2:_="" ns3:_="">
    <xsd:import namespace="e3875f03-9d39-4f11-a659-538c014e4a4f"/>
    <xsd:import namespace="5d0a9016-8c1f-4898-94ac-84d8bf4b29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5f03-9d39-4f11-a659-538c014e4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0a9016-8c1f-4898-94ac-84d8bf4b29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9d3a1f1-39b4-4fca-9a3b-45181ff84f80}" ma:internalName="TaxCatchAll" ma:showField="CatchAllData" ma:web="5d0a9016-8c1f-4898-94ac-84d8bf4b2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094E4-D83B-44D7-B1D0-00067BB02D80}">
  <ds:schemaRefs>
    <ds:schemaRef ds:uri="http://schemas.microsoft.com/sharepoint/v3/contenttype/forms"/>
  </ds:schemaRefs>
</ds:datastoreItem>
</file>

<file path=customXml/itemProps2.xml><?xml version="1.0" encoding="utf-8"?>
<ds:datastoreItem xmlns:ds="http://schemas.openxmlformats.org/officeDocument/2006/customXml" ds:itemID="{20523120-B7DF-43B2-AD1B-B843C905529C}">
  <ds:schemaRefs>
    <ds:schemaRef ds:uri="http://schemas.microsoft.com/office/2006/metadata/properties"/>
    <ds:schemaRef ds:uri="http://schemas.microsoft.com/office/infopath/2007/PartnerControls"/>
    <ds:schemaRef ds:uri="e3875f03-9d39-4f11-a659-538c014e4a4f"/>
    <ds:schemaRef ds:uri="5d0a9016-8c1f-4898-94ac-84d8bf4b2998"/>
  </ds:schemaRefs>
</ds:datastoreItem>
</file>

<file path=customXml/itemProps3.xml><?xml version="1.0" encoding="utf-8"?>
<ds:datastoreItem xmlns:ds="http://schemas.openxmlformats.org/officeDocument/2006/customXml" ds:itemID="{49B28B8B-31BE-4D31-9392-E474AB045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5f03-9d39-4f11-a659-538c014e4a4f"/>
    <ds:schemaRef ds:uri="5d0a9016-8c1f-4898-94ac-84d8bf4b2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11660</TotalTime>
  <Words>852</Words>
  <Application>Microsoft Office PowerPoint</Application>
  <PresentationFormat>Widescreen</PresentationFormat>
  <Paragraphs>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Open Sans ExtraBold</vt:lpstr>
      <vt:lpstr>Arial</vt:lpstr>
      <vt:lpstr>Open Sans SemiBold</vt:lpstr>
      <vt:lpstr>Open Sans</vt:lpstr>
      <vt:lpstr>Calibri</vt:lpstr>
      <vt:lpstr>Simple Light</vt:lpstr>
      <vt:lpstr>Education Planner Workshop </vt:lpstr>
      <vt:lpstr>Agenda</vt:lpstr>
      <vt:lpstr>Ice Breaker </vt:lpstr>
      <vt:lpstr>Student-Centered &amp; Inquiry-Based Approach </vt:lpstr>
      <vt:lpstr>PowerPoint Presentation</vt:lpstr>
      <vt:lpstr>Student Log In / Account Creation</vt:lpstr>
      <vt:lpstr>PowerPoint Presentation</vt:lpstr>
      <vt:lpstr>Next Steps for Students </vt:lpstr>
      <vt:lpstr>PowerPoint Presentation</vt:lpstr>
      <vt:lpstr>PowerPoint Presentation</vt:lpstr>
      <vt:lpstr>Next Steps for Students </vt:lpstr>
      <vt:lpstr>Reflection Question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Planner Workshop</dc:title>
  <dc:creator>Sandra Louise Fox</dc:creator>
  <cp:lastModifiedBy>Berry, Tricia (EECD/EDPE)</cp:lastModifiedBy>
  <cp:revision>11</cp:revision>
  <dcterms:created xsi:type="dcterms:W3CDTF">2019-10-07T22:41:11Z</dcterms:created>
  <dcterms:modified xsi:type="dcterms:W3CDTF">2025-04-03T11:13:14Z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0x010100B9F170D5144145489F4309851EC893FA</vt:lpwstr>
  </property>
</Properties>
</file>