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7" r:id="rId2"/>
    <p:sldId id="727" r:id="rId3"/>
    <p:sldId id="733" r:id="rId4"/>
    <p:sldId id="735" r:id="rId5"/>
    <p:sldId id="743" r:id="rId6"/>
    <p:sldId id="730" r:id="rId7"/>
    <p:sldId id="737" r:id="rId8"/>
    <p:sldId id="738" r:id="rId9"/>
    <p:sldId id="739" r:id="rId10"/>
    <p:sldId id="740" r:id="rId11"/>
    <p:sldId id="741" r:id="rId12"/>
    <p:sldId id="74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A3A0A8-E70E-43AA-ABA0-AA65FB3CCED4}" v="66" dt="2025-03-25T12:33:16.5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71" autoAdjust="0"/>
  </p:normalViewPr>
  <p:slideViewPr>
    <p:cSldViewPr snapToGrid="0">
      <p:cViewPr varScale="1">
        <p:scale>
          <a:sx n="49" d="100"/>
          <a:sy n="49" d="100"/>
        </p:scale>
        <p:origin x="13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AAF2B0-85C3-4472-BC14-653DB2C5A9FC}" type="datetimeFigureOut">
              <a:rPr lang="en-US" smtClean="0"/>
              <a:t>7/22/2025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D2173-8706-4342-A9F3-2AFDDD71D50C}" type="slidenum">
              <a:rPr lang="en-US" smtClean="0"/>
              <a:t>‹#›</a:t>
            </a:fld>
            <a:endParaRPr lang="en-US"/>
          </a:p>
        </p:txBody>
      </p:sp>
    </p:spTree>
    <p:extLst>
      <p:ext uri="{BB962C8B-B14F-4D97-AF65-F5344CB8AC3E}">
        <p14:creationId xmlns:p14="http://schemas.microsoft.com/office/powerpoint/2010/main" val="628887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C05532-C43B-448A-8ED0-3EB5DF58489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63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F068D88-EF9A-4732-ADFA-C43C3AFFD3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881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all tasks </a:t>
            </a:r>
          </a:p>
        </p:txBody>
      </p:sp>
      <p:sp>
        <p:nvSpPr>
          <p:cNvPr id="4" name="Slide Number Placeholder 3"/>
          <p:cNvSpPr>
            <a:spLocks noGrp="1"/>
          </p:cNvSpPr>
          <p:nvPr>
            <p:ph type="sldNum" sz="quarter" idx="5"/>
          </p:nvPr>
        </p:nvSpPr>
        <p:spPr/>
        <p:txBody>
          <a:bodyPr/>
          <a:lstStyle/>
          <a:p>
            <a:fld id="{A2DCB10E-938D-469F-BB41-BB8F64DDB85B}" type="slidenum">
              <a:rPr lang="en-US" smtClean="0"/>
              <a:t>5</a:t>
            </a:fld>
            <a:endParaRPr lang="en-US"/>
          </a:p>
        </p:txBody>
      </p:sp>
    </p:spTree>
    <p:extLst>
      <p:ext uri="{BB962C8B-B14F-4D97-AF65-F5344CB8AC3E}">
        <p14:creationId xmlns:p14="http://schemas.microsoft.com/office/powerpoint/2010/main" val="303954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F068D88-EF9A-4732-ADFA-C43C3AFFD3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458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7D2173-8706-4342-A9F3-2AFDDD71D50C}" type="slidenum">
              <a:rPr lang="en-US" smtClean="0"/>
              <a:t>7</a:t>
            </a:fld>
            <a:endParaRPr lang="en-US"/>
          </a:p>
        </p:txBody>
      </p:sp>
    </p:spTree>
    <p:extLst>
      <p:ext uri="{BB962C8B-B14F-4D97-AF65-F5344CB8AC3E}">
        <p14:creationId xmlns:p14="http://schemas.microsoft.com/office/powerpoint/2010/main" val="2621274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0" dirty="0">
                <a:cs typeface="Calibri"/>
              </a:rPr>
              <a:t>Encourage students to redo the surveys if they have not done them in the last year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F068D88-EF9A-4732-ADFA-C43C3AFFD3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0434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b="0" dirty="0">
                <a:cs typeface="Calibri"/>
              </a:rPr>
              <a:t>If students have not completed the survey in the last year, they can save their surveys to their Career Life Plan portfolio before restarting. This way they can compare their results to see if there are any changes. </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F068D88-EF9A-4732-ADFA-C43C3AFFD3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089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endParaRPr lang="en-US" b="0" dirty="0">
              <a:cs typeface="Calibri"/>
            </a:endParaRP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F068D88-EF9A-4732-ADFA-C43C3AFFD3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137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4090-E3AF-E2E3-C1A8-492AF19F54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9B67A0-9378-6C13-A79C-B7DEBF5AF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4B76FE-57EF-0E6D-8C20-0639354BC5AE}"/>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53748BE8-6D24-DF62-BC10-CE08C8350D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07278-4706-FE40-F3AE-8F68D66A7FB9}"/>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1084844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2D0F1-BBE1-1996-B375-188EDFE131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24A085E-E023-CF06-BC80-915A39397F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024ED-1E57-CF2B-C265-B48E3160E810}"/>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BB99D36D-5C5C-C713-5360-112C60E76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EA655-A2A7-0B31-E9B8-2FBA26D901A0}"/>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150271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3563E3-45F5-3CF6-91D0-530D55955B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1E022F-3E82-895E-7952-B7568E5BD2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C9BFB-F0C5-B9FE-78C3-D3972584F643}"/>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656B5B8D-C165-4354-8BE4-73AD40C77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CC0CA-AE2C-665D-5894-5670D4EECDA6}"/>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2687509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8D71DBB-BA80-47E2-A796-D5A7F20DB73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031" b="26195"/>
          <a:stretch/>
        </p:blipFill>
        <p:spPr>
          <a:xfrm>
            <a:off x="0" y="1"/>
            <a:ext cx="12192000" cy="4632158"/>
          </a:xfrm>
          <a:prstGeom prst="rect">
            <a:avLst/>
          </a:prstGeom>
        </p:spPr>
      </p:pic>
    </p:spTree>
    <p:custDataLst>
      <p:tags r:id="rId1"/>
    </p:custDataLst>
    <p:extLst>
      <p:ext uri="{BB962C8B-B14F-4D97-AF65-F5344CB8AC3E}">
        <p14:creationId xmlns:p14="http://schemas.microsoft.com/office/powerpoint/2010/main" val="26195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0DEE1-5BE9-DCF3-7EC7-7524262A49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F6067-9FBF-3A43-02F8-0D67EDB26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172B3-B39A-F956-3EC3-012C02394437}"/>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C3ACC5E6-0C65-93BC-B5A1-2D19EC1973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77CF3B-E248-7915-8077-A458397A71EF}"/>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1855404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4EA69-BEBC-55B8-2EEF-2D556608BB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1F4E2F-F2E2-EB1C-A54E-F86650B522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2FC7E5-CD1B-CE27-4138-B93840BDC34E}"/>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1BB32265-C4CF-95B5-A67A-5A0A0148F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40E65-8F4E-42E7-8C0A-D2F9A072BDC8}"/>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166631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F8CB4-499D-FC7C-F520-CE51423DC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D1DEBA-19E7-9E02-83BE-19FA678B32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1BA864-063C-910D-10D8-6F98D06530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4F3E6-200A-3D29-CA76-17A4FE82C391}"/>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6" name="Footer Placeholder 5">
            <a:extLst>
              <a:ext uri="{FF2B5EF4-FFF2-40B4-BE49-F238E27FC236}">
                <a16:creationId xmlns:a16="http://schemas.microsoft.com/office/drawing/2014/main" id="{FB7F46A7-C49E-A732-0CFE-DF7E88C488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262C07-9164-70DC-8AED-62D251C49DDF}"/>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647654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A56F-1C30-DEFF-18B2-90A8FA8B02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C64D82-446A-BC98-CD4B-3015E04BB8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ADFDC-FE69-7F8B-82C4-2719866A6F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471365-209D-B0F9-13DF-1255BF69CA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1F808-0959-AE4C-317A-7086D2A53D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A6AC03-C328-B987-6C18-B78F3A46717A}"/>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8" name="Footer Placeholder 7">
            <a:extLst>
              <a:ext uri="{FF2B5EF4-FFF2-40B4-BE49-F238E27FC236}">
                <a16:creationId xmlns:a16="http://schemas.microsoft.com/office/drawing/2014/main" id="{4158C7EB-5F21-F516-A31F-E7D512561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9F5934-8D41-296A-775B-9DC3D641AEAD}"/>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259415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5A9C-DBF7-F67D-94FB-AA3881F04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AD22DA-BE96-16CA-473A-2ED3172624B0}"/>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4" name="Footer Placeholder 3">
            <a:extLst>
              <a:ext uri="{FF2B5EF4-FFF2-40B4-BE49-F238E27FC236}">
                <a16:creationId xmlns:a16="http://schemas.microsoft.com/office/drawing/2014/main" id="{ECF717AF-07C2-C720-1D3A-103E8F601E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CE214C-4AD2-AEE7-D19B-E1AADF4A3073}"/>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3288522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83F612-B73B-974B-A964-5E3396F8D4BE}"/>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3" name="Footer Placeholder 2">
            <a:extLst>
              <a:ext uri="{FF2B5EF4-FFF2-40B4-BE49-F238E27FC236}">
                <a16:creationId xmlns:a16="http://schemas.microsoft.com/office/drawing/2014/main" id="{2BB8AB72-6831-F09E-0276-33D61683D4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BC5E09-CDFB-0447-A8FC-66E1820E3FE7}"/>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204362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1EF0-4077-6EFA-9EE6-51691BD2D6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4F0923-64D4-4A7F-7434-6042F26B32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93861C-60B1-6CA1-82BD-3637032D1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0AE6F9-0924-99AE-AAB5-2BD67735ED00}"/>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6" name="Footer Placeholder 5">
            <a:extLst>
              <a:ext uri="{FF2B5EF4-FFF2-40B4-BE49-F238E27FC236}">
                <a16:creationId xmlns:a16="http://schemas.microsoft.com/office/drawing/2014/main" id="{4E160E80-39C9-4523-8BE6-A1F965A0C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59F7B-F35A-ABA5-4C36-1DE6ACFDECD7}"/>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2773820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C2649-8CCE-A61C-43A4-F7BDE79854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0311C3-C583-9A16-1B3D-2EB84F3025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53E796-D0D3-B604-A385-75BD84C906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73DA8-7529-159B-BA9C-BE6D39274C7D}"/>
              </a:ext>
            </a:extLst>
          </p:cNvPr>
          <p:cNvSpPr>
            <a:spLocks noGrp="1"/>
          </p:cNvSpPr>
          <p:nvPr>
            <p:ph type="dt" sz="half" idx="10"/>
          </p:nvPr>
        </p:nvSpPr>
        <p:spPr/>
        <p:txBody>
          <a:bodyPr/>
          <a:lstStyle/>
          <a:p>
            <a:fld id="{2257A3F8-1231-40DD-837A-672CE3BB1D64}" type="datetimeFigureOut">
              <a:rPr lang="en-US" smtClean="0"/>
              <a:t>7/22/2025</a:t>
            </a:fld>
            <a:endParaRPr lang="en-US"/>
          </a:p>
        </p:txBody>
      </p:sp>
      <p:sp>
        <p:nvSpPr>
          <p:cNvPr id="6" name="Footer Placeholder 5">
            <a:extLst>
              <a:ext uri="{FF2B5EF4-FFF2-40B4-BE49-F238E27FC236}">
                <a16:creationId xmlns:a16="http://schemas.microsoft.com/office/drawing/2014/main" id="{60034694-9998-78BF-6917-AF8177F5F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146CB-A132-E274-CF89-9CAF30F9AB80}"/>
              </a:ext>
            </a:extLst>
          </p:cNvPr>
          <p:cNvSpPr>
            <a:spLocks noGrp="1"/>
          </p:cNvSpPr>
          <p:nvPr>
            <p:ph type="sldNum" sz="quarter" idx="12"/>
          </p:nvPr>
        </p:nvSpPr>
        <p:spPr/>
        <p:txBody>
          <a:bodyPr/>
          <a:lstStyle/>
          <a:p>
            <a:fld id="{F5037021-7F8C-406C-8334-E48298288997}" type="slidenum">
              <a:rPr lang="en-US" smtClean="0"/>
              <a:t>‹#›</a:t>
            </a:fld>
            <a:endParaRPr lang="en-US"/>
          </a:p>
        </p:txBody>
      </p:sp>
    </p:spTree>
    <p:extLst>
      <p:ext uri="{BB962C8B-B14F-4D97-AF65-F5344CB8AC3E}">
        <p14:creationId xmlns:p14="http://schemas.microsoft.com/office/powerpoint/2010/main" val="2031968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B2E3C2-E55C-5648-57BE-3446B60B7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CFDCCB-9B43-DEE0-BAD5-6BFC45C75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EDADC-80DC-4211-963D-DB06A4137B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57A3F8-1231-40DD-837A-672CE3BB1D64}" type="datetimeFigureOut">
              <a:rPr lang="en-US" smtClean="0"/>
              <a:t>7/22/2025</a:t>
            </a:fld>
            <a:endParaRPr lang="en-US"/>
          </a:p>
        </p:txBody>
      </p:sp>
      <p:sp>
        <p:nvSpPr>
          <p:cNvPr id="5" name="Footer Placeholder 4">
            <a:extLst>
              <a:ext uri="{FF2B5EF4-FFF2-40B4-BE49-F238E27FC236}">
                <a16:creationId xmlns:a16="http://schemas.microsoft.com/office/drawing/2014/main" id="{4A709049-CD48-FB1D-9D68-8512B3677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CAAA21-EEB9-D5FB-B981-E07991616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37021-7F8C-406C-8334-E48298288997}" type="slidenum">
              <a:rPr lang="en-US" smtClean="0"/>
              <a:t>‹#›</a:t>
            </a:fld>
            <a:endParaRPr lang="en-US"/>
          </a:p>
        </p:txBody>
      </p:sp>
    </p:spTree>
    <p:extLst>
      <p:ext uri="{BB962C8B-B14F-4D97-AF65-F5344CB8AC3E}">
        <p14:creationId xmlns:p14="http://schemas.microsoft.com/office/powerpoint/2010/main" val="1686688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231618F-7822-420A-A781-5A4E56205200}"/>
              </a:ext>
            </a:extLst>
          </p:cNvPr>
          <p:cNvSpPr txBox="1"/>
          <p:nvPr/>
        </p:nvSpPr>
        <p:spPr>
          <a:xfrm>
            <a:off x="660399" y="4949456"/>
            <a:ext cx="10390909" cy="89255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9000"/>
              </a:spcAft>
              <a:buClrTx/>
              <a:buSzTx/>
              <a:buFontTx/>
              <a:buNone/>
              <a:tabLst/>
              <a:defRPr/>
            </a:pPr>
            <a:r>
              <a:rPr kumimoji="0" lang="en-US" sz="5200" b="1" i="0" u="none" strike="noStrike" kern="1200" cap="none" spc="0" normalizeH="0" baseline="0" noProof="0" dirty="0">
                <a:ln>
                  <a:noFill/>
                </a:ln>
                <a:solidFill>
                  <a:schemeClr val="tx2"/>
                </a:solidFill>
                <a:effectLst/>
                <a:uLnTx/>
                <a:uFillTx/>
                <a:latin typeface="Lato"/>
                <a:ea typeface="Calibri" panose="020F0502020204030204" pitchFamily="34" charset="0"/>
                <a:cs typeface="Calibri"/>
              </a:rPr>
              <a:t>Career Life Plan</a:t>
            </a:r>
            <a:endParaRPr kumimoji="0" lang="en-CA" sz="5200" b="1" i="0" u="none" strike="noStrike" kern="1200" cap="none" spc="0" normalizeH="0" baseline="0" noProof="0" dirty="0">
              <a:ln>
                <a:noFill/>
              </a:ln>
              <a:solidFill>
                <a:schemeClr val="tx2"/>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155B8B8-F3FA-5EB7-93E1-E3583BA85F38}"/>
              </a:ext>
            </a:extLst>
          </p:cNvPr>
          <p:cNvSpPr txBox="1"/>
          <p:nvPr/>
        </p:nvSpPr>
        <p:spPr>
          <a:xfrm>
            <a:off x="4072362" y="5731770"/>
            <a:ext cx="3567002"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2"/>
                </a:solidFill>
                <a:effectLst/>
                <a:uLnTx/>
                <a:uFillTx/>
                <a:latin typeface="Lato" panose="020F0502020204030203" pitchFamily="34" charset="0"/>
                <a:ea typeface="Lato" panose="020F0502020204030203" pitchFamily="34" charset="0"/>
                <a:cs typeface="Lato" panose="020F0502020204030203" pitchFamily="34" charset="0"/>
              </a:rPr>
              <a:t>Introduction &amp; Who am I Surveys</a:t>
            </a:r>
          </a:p>
        </p:txBody>
      </p:sp>
    </p:spTree>
    <p:custDataLst>
      <p:tags r:id="rId1"/>
    </p:custDataLst>
    <p:extLst>
      <p:ext uri="{BB962C8B-B14F-4D97-AF65-F5344CB8AC3E}">
        <p14:creationId xmlns:p14="http://schemas.microsoft.com/office/powerpoint/2010/main" val="3673270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Steps to add Tags </a:t>
            </a:r>
          </a:p>
        </p:txBody>
      </p:sp>
      <p:sp>
        <p:nvSpPr>
          <p:cNvPr id="10" name="TextBox 9">
            <a:extLst>
              <a:ext uri="{FF2B5EF4-FFF2-40B4-BE49-F238E27FC236}">
                <a16:creationId xmlns:a16="http://schemas.microsoft.com/office/drawing/2014/main" id="{C62B0B1F-5C01-9C10-E790-2521A42AC223}"/>
              </a:ext>
            </a:extLst>
          </p:cNvPr>
          <p:cNvSpPr txBox="1"/>
          <p:nvPr/>
        </p:nvSpPr>
        <p:spPr>
          <a:xfrm>
            <a:off x="1105961" y="2195002"/>
            <a:ext cx="9967356" cy="3470887"/>
          </a:xfrm>
          <a:prstGeom prst="rect">
            <a:avLst/>
          </a:prstGeom>
          <a:noFill/>
        </p:spPr>
        <p:txBody>
          <a:bodyPr wrap="square" rtlCol="0">
            <a:spAutoFit/>
          </a:bodyPr>
          <a:lstStyle/>
          <a:p>
            <a:pPr marL="457200" marR="0" lvl="0" indent="-457200">
              <a:lnSpc>
                <a:spcPct val="107000"/>
              </a:lnSpc>
              <a:spcBef>
                <a:spcPts val="0"/>
              </a:spcBef>
              <a:spcAft>
                <a:spcPts val="0"/>
              </a:spcAft>
              <a:buAutoNum type="arabicPeriod"/>
            </a:pPr>
            <a:r>
              <a:rPr lang="en-US" sz="2600" kern="100" dirty="0">
                <a:ea typeface="Aptos" panose="020B0004020202020204" pitchFamily="34" charset="0"/>
                <a:cs typeface="Times New Roman" panose="02020603050405020304" pitchFamily="18" charset="0"/>
              </a:rPr>
              <a:t>To keep your Career Life Plan tasks organized, please add a “tag” to your entries.</a:t>
            </a:r>
          </a:p>
          <a:p>
            <a:pPr marL="457200" marR="0" lvl="0" indent="-457200">
              <a:lnSpc>
                <a:spcPct val="107000"/>
              </a:lnSpc>
              <a:spcBef>
                <a:spcPts val="0"/>
              </a:spcBef>
              <a:spcAft>
                <a:spcPts val="0"/>
              </a:spcAft>
              <a:buAutoNum type="arabicPeriod"/>
            </a:pPr>
            <a:r>
              <a:rPr lang="en-US" sz="2600" kern="100" dirty="0">
                <a:ea typeface="Aptos" panose="020B0004020202020204" pitchFamily="34" charset="0"/>
                <a:cs typeface="Times New Roman" panose="02020603050405020304" pitchFamily="18" charset="0"/>
              </a:rPr>
              <a:t>To do so,</a:t>
            </a:r>
          </a:p>
          <a:p>
            <a:pPr marL="914400" lvl="1" indent="-457200">
              <a:lnSpc>
                <a:spcPct val="107000"/>
              </a:lnSpc>
              <a:buFont typeface="Arial" panose="020B0604020202020204" pitchFamily="34" charset="0"/>
              <a:buChar char="•"/>
            </a:pPr>
            <a:r>
              <a:rPr lang="en-US" sz="2600" kern="100" dirty="0">
                <a:ea typeface="Aptos" panose="020B0004020202020204" pitchFamily="34" charset="0"/>
                <a:cs typeface="Times New Roman" panose="02020603050405020304" pitchFamily="18" charset="0"/>
              </a:rPr>
              <a:t>Click on the 3 lines on the right-hand side of your “box”</a:t>
            </a:r>
          </a:p>
          <a:p>
            <a:pPr marL="914400" lvl="1" indent="-457200">
              <a:lnSpc>
                <a:spcPct val="107000"/>
              </a:lnSpc>
              <a:buFont typeface="Arial" panose="020B0604020202020204" pitchFamily="34" charset="0"/>
              <a:buChar char="•"/>
            </a:pPr>
            <a:r>
              <a:rPr lang="en-US" sz="2600" kern="100" dirty="0">
                <a:ea typeface="Aptos" panose="020B0004020202020204" pitchFamily="34" charset="0"/>
                <a:cs typeface="Times New Roman" panose="02020603050405020304" pitchFamily="18" charset="0"/>
              </a:rPr>
              <a:t>Select “tags”</a:t>
            </a:r>
          </a:p>
          <a:p>
            <a:pPr marL="914400" lvl="1" indent="-457200">
              <a:lnSpc>
                <a:spcPct val="107000"/>
              </a:lnSpc>
              <a:buFont typeface="Arial" panose="020B0604020202020204" pitchFamily="34" charset="0"/>
              <a:buChar char="•"/>
            </a:pPr>
            <a:r>
              <a:rPr lang="en-US" sz="2600" kern="100" dirty="0">
                <a:ea typeface="Aptos" panose="020B0004020202020204" pitchFamily="34" charset="0"/>
                <a:cs typeface="Times New Roman" panose="02020603050405020304" pitchFamily="18" charset="0"/>
              </a:rPr>
              <a:t>Type in what you want the tag to be called (I.e., “Career Life Plan Tasks #1” </a:t>
            </a: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914400" lvl="1" indent="-457200">
              <a:lnSpc>
                <a:spcPct val="107000"/>
              </a:lnSpc>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8572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1170FFEC-24E1-FE85-975B-3F7FD07AA4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747" y="488503"/>
            <a:ext cx="4854763" cy="5256537"/>
          </a:xfrm>
          <a:prstGeom prst="rect">
            <a:avLst/>
          </a:prstGeom>
        </p:spPr>
      </p:pic>
      <p:pic>
        <p:nvPicPr>
          <p:cNvPr id="5" name="Picture 4" descr="A screenshot of a phone&#10;&#10;Description automatically generated">
            <a:extLst>
              <a:ext uri="{FF2B5EF4-FFF2-40B4-BE49-F238E27FC236}">
                <a16:creationId xmlns:a16="http://schemas.microsoft.com/office/drawing/2014/main" id="{533B238F-78BC-60FC-58F4-EF908FF23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8993" y="640125"/>
            <a:ext cx="4628337" cy="5018008"/>
          </a:xfrm>
          <a:prstGeom prst="rect">
            <a:avLst/>
          </a:prstGeom>
        </p:spPr>
      </p:pic>
      <p:sp>
        <p:nvSpPr>
          <p:cNvPr id="6" name="Arrow: Right 5">
            <a:extLst>
              <a:ext uri="{FF2B5EF4-FFF2-40B4-BE49-F238E27FC236}">
                <a16:creationId xmlns:a16="http://schemas.microsoft.com/office/drawing/2014/main" id="{0A57A71D-52F7-B812-DF87-F56B047EB7AD}"/>
              </a:ext>
            </a:extLst>
          </p:cNvPr>
          <p:cNvSpPr/>
          <p:nvPr/>
        </p:nvSpPr>
        <p:spPr>
          <a:xfrm rot="817276">
            <a:off x="3549786" y="181741"/>
            <a:ext cx="1638300" cy="794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Arrow: Right 6">
            <a:extLst>
              <a:ext uri="{FF2B5EF4-FFF2-40B4-BE49-F238E27FC236}">
                <a16:creationId xmlns:a16="http://schemas.microsoft.com/office/drawing/2014/main" id="{FE384F05-BB3B-8B8B-2433-AA05D7FF78A9}"/>
              </a:ext>
            </a:extLst>
          </p:cNvPr>
          <p:cNvSpPr/>
          <p:nvPr/>
        </p:nvSpPr>
        <p:spPr>
          <a:xfrm>
            <a:off x="7069184" y="679443"/>
            <a:ext cx="1751881" cy="9569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29807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Recording 1">
            <a:hlinkClick r:id="" action="ppaction://media"/>
            <a:extLst>
              <a:ext uri="{FF2B5EF4-FFF2-40B4-BE49-F238E27FC236}">
                <a16:creationId xmlns:a16="http://schemas.microsoft.com/office/drawing/2014/main" id="{CE0821FA-338A-6A68-C3BC-3164D77D3023}"/>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2829197" y="315764"/>
            <a:ext cx="6533606" cy="6226471"/>
          </a:xfrm>
          <a:prstGeom prst="rect">
            <a:avLst/>
          </a:prstGeom>
        </p:spPr>
      </p:pic>
    </p:spTree>
    <p:extLst>
      <p:ext uri="{BB962C8B-B14F-4D97-AF65-F5344CB8AC3E}">
        <p14:creationId xmlns:p14="http://schemas.microsoft.com/office/powerpoint/2010/main" val="1715569470"/>
      </p:ext>
    </p:extLst>
  </p:cSld>
  <p:clrMapOvr>
    <a:masterClrMapping/>
  </p:clrMapOvr>
  <mc:AlternateContent xmlns:mc="http://schemas.openxmlformats.org/markup-compatibility/2006" xmlns:p14="http://schemas.microsoft.com/office/powerpoint/2010/main">
    <mc:Choice Requires="p14">
      <p:transition spd="slow" p14:dur="2000" advTm="9917"/>
    </mc:Choice>
    <mc:Fallback xmlns="">
      <p:transition spd="slow" advTm="9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First steps..</a:t>
            </a:r>
          </a:p>
        </p:txBody>
      </p:sp>
      <p:sp>
        <p:nvSpPr>
          <p:cNvPr id="10" name="TextBox 9">
            <a:extLst>
              <a:ext uri="{FF2B5EF4-FFF2-40B4-BE49-F238E27FC236}">
                <a16:creationId xmlns:a16="http://schemas.microsoft.com/office/drawing/2014/main" id="{C62B0B1F-5C01-9C10-E790-2521A42AC223}"/>
              </a:ext>
            </a:extLst>
          </p:cNvPr>
          <p:cNvSpPr txBox="1"/>
          <p:nvPr/>
        </p:nvSpPr>
        <p:spPr>
          <a:xfrm>
            <a:off x="1112322" y="2280062"/>
            <a:ext cx="9967356" cy="2579552"/>
          </a:xfrm>
          <a:prstGeom prst="rect">
            <a:avLst/>
          </a:prstGeom>
          <a:no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Have you logged into myBlueprint yet this year?</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If no, please do so first </a:t>
            </a:r>
            <a:r>
              <a:rPr lang="en-US" sz="2200" i="1" kern="100" dirty="0">
                <a:effectLst/>
                <a:latin typeface="Calibri" panose="020F0502020204030204" pitchFamily="34" charset="0"/>
                <a:ea typeface="Aptos" panose="020B0004020202020204" pitchFamily="34" charset="0"/>
                <a:cs typeface="Times New Roman" panose="02020603050405020304" pitchFamily="18" charset="0"/>
              </a:rPr>
              <a:t>(If you are having issues logging in, please go to the cafeteria)</a:t>
            </a:r>
            <a:endParaRPr lang="en-US" sz="2200" i="1"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If yes, please continue to the next step</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600" kern="100" dirty="0">
                <a:effectLst/>
                <a:latin typeface="Calibri" panose="020F0502020204030204" pitchFamily="34" charset="0"/>
                <a:ea typeface="Aptos" panose="020B0004020202020204" pitchFamily="34" charset="0"/>
                <a:cs typeface="Times New Roman" panose="02020603050405020304" pitchFamily="18" charset="0"/>
              </a:rPr>
              <a:t>Go to myBlueprint Portfolios and click “Add a Portfolio.” Please call this portfolio “Career Life Plan”</a:t>
            </a:r>
            <a:endParaRPr lang="en-US" sz="2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40954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95E645E8-F8D8-DE6A-B157-96395DD0C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7304" y="551491"/>
            <a:ext cx="10217392" cy="5755018"/>
          </a:xfrm>
          <a:prstGeom prst="rect">
            <a:avLst/>
          </a:prstGeom>
        </p:spPr>
      </p:pic>
      <p:sp>
        <p:nvSpPr>
          <p:cNvPr id="6" name="Arrow: Right 5">
            <a:extLst>
              <a:ext uri="{FF2B5EF4-FFF2-40B4-BE49-F238E27FC236}">
                <a16:creationId xmlns:a16="http://schemas.microsoft.com/office/drawing/2014/main" id="{B354B339-0E41-2A6B-B2F8-DA216181BC90}"/>
              </a:ext>
            </a:extLst>
          </p:cNvPr>
          <p:cNvSpPr/>
          <p:nvPr/>
        </p:nvSpPr>
        <p:spPr>
          <a:xfrm rot="2152972">
            <a:off x="6438901" y="1803400"/>
            <a:ext cx="2197100" cy="12573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62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reen Recording 4">
            <a:hlinkClick r:id="" action="ppaction://media"/>
            <a:extLst>
              <a:ext uri="{FF2B5EF4-FFF2-40B4-BE49-F238E27FC236}">
                <a16:creationId xmlns:a16="http://schemas.microsoft.com/office/drawing/2014/main" id="{75321FA5-8BCE-8E7F-3148-C9D6E3373084}"/>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4"/>
          <a:stretch>
            <a:fillRect/>
          </a:stretch>
        </p:blipFill>
        <p:spPr>
          <a:xfrm>
            <a:off x="2247900" y="669597"/>
            <a:ext cx="7696200" cy="5518805"/>
          </a:xfrm>
          <a:prstGeom prst="rect">
            <a:avLst/>
          </a:prstGeom>
        </p:spPr>
      </p:pic>
    </p:spTree>
    <p:extLst>
      <p:ext uri="{BB962C8B-B14F-4D97-AF65-F5344CB8AC3E}">
        <p14:creationId xmlns:p14="http://schemas.microsoft.com/office/powerpoint/2010/main" val="1427477482"/>
      </p:ext>
    </p:extLst>
  </p:cSld>
  <p:clrMapOvr>
    <a:masterClrMapping/>
  </p:clrMapOvr>
  <mc:AlternateContent xmlns:mc="http://schemas.openxmlformats.org/markup-compatibility/2006" xmlns:p14="http://schemas.microsoft.com/office/powerpoint/2010/main">
    <mc:Choice Requires="p14">
      <p:transition spd="slow" p14:dur="2000" advTm="41842"/>
    </mc:Choice>
    <mc:Fallback xmlns="">
      <p:transition spd="slow" advTm="41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ular box with text&#10;&#10;Description automatically generated with medium confidence">
            <a:extLst>
              <a:ext uri="{FF2B5EF4-FFF2-40B4-BE49-F238E27FC236}">
                <a16:creationId xmlns:a16="http://schemas.microsoft.com/office/drawing/2014/main" id="{9D46D861-8A3A-98AC-DFE4-3D836D954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586" y="307743"/>
            <a:ext cx="5500828" cy="6242514"/>
          </a:xfrm>
          <a:prstGeom prst="rect">
            <a:avLst/>
          </a:prstGeom>
        </p:spPr>
      </p:pic>
    </p:spTree>
    <p:extLst>
      <p:ext uri="{BB962C8B-B14F-4D97-AF65-F5344CB8AC3E}">
        <p14:creationId xmlns:p14="http://schemas.microsoft.com/office/powerpoint/2010/main" val="849761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Steps to add to your Portfolio</a:t>
            </a:r>
          </a:p>
        </p:txBody>
      </p:sp>
      <p:sp>
        <p:nvSpPr>
          <p:cNvPr id="10" name="TextBox 9">
            <a:extLst>
              <a:ext uri="{FF2B5EF4-FFF2-40B4-BE49-F238E27FC236}">
                <a16:creationId xmlns:a16="http://schemas.microsoft.com/office/drawing/2014/main" id="{C62B0B1F-5C01-9C10-E790-2521A42AC223}"/>
              </a:ext>
            </a:extLst>
          </p:cNvPr>
          <p:cNvSpPr txBox="1"/>
          <p:nvPr/>
        </p:nvSpPr>
        <p:spPr>
          <a:xfrm>
            <a:off x="1105961" y="2195002"/>
            <a:ext cx="9967356" cy="4722318"/>
          </a:xfrm>
          <a:prstGeom prst="rect">
            <a:avLst/>
          </a:prstGeom>
          <a:noFill/>
        </p:spPr>
        <p:txBody>
          <a:bodyPr wrap="square" rtlCol="0">
            <a:spAutoFit/>
          </a:bodyPr>
          <a:lstStyle/>
          <a:p>
            <a:pPr marL="457200" marR="0" lvl="0" indent="-457200">
              <a:lnSpc>
                <a:spcPct val="107000"/>
              </a:lnSpc>
              <a:spcBef>
                <a:spcPts val="0"/>
              </a:spcBef>
              <a:spcAft>
                <a:spcPts val="0"/>
              </a:spcAft>
              <a:buAutoNum type="arabicPeriod"/>
            </a:pPr>
            <a:r>
              <a:rPr lang="en-US" sz="2600" kern="100" dirty="0">
                <a:ea typeface="Aptos" panose="020B0004020202020204" pitchFamily="34" charset="0"/>
                <a:cs typeface="Times New Roman" panose="02020603050405020304" pitchFamily="18" charset="0"/>
              </a:rPr>
              <a:t>If you have completed the Who Am I surveys, </a:t>
            </a:r>
            <a:r>
              <a:rPr lang="en-US" sz="2600" kern="100" dirty="0" err="1">
                <a:ea typeface="Aptos" panose="020B0004020202020204" pitchFamily="34" charset="0"/>
                <a:cs typeface="Times New Roman" panose="02020603050405020304" pitchFamily="18" charset="0"/>
              </a:rPr>
              <a:t>Favourited</a:t>
            </a:r>
            <a:r>
              <a:rPr lang="en-US" sz="2600" kern="100" dirty="0">
                <a:ea typeface="Aptos" panose="020B0004020202020204" pitchFamily="34" charset="0"/>
                <a:cs typeface="Times New Roman" panose="02020603050405020304" pitchFamily="18" charset="0"/>
              </a:rPr>
              <a:t> Occupations, or have other items already completed in your myBlueprint account that can be added to your Career Life Plan Digital Portfolio, please:</a:t>
            </a:r>
          </a:p>
          <a:p>
            <a:pPr marL="914400" lvl="1" indent="-457200">
              <a:lnSpc>
                <a:spcPct val="107000"/>
              </a:lnSpc>
              <a:buFont typeface="Arial" panose="020B0604020202020204" pitchFamily="34" charset="0"/>
              <a:buChar char="•"/>
            </a:pPr>
            <a:r>
              <a:rPr lang="en-US" sz="2600" kern="100" dirty="0">
                <a:ea typeface="Aptos" panose="020B0004020202020204" pitchFamily="34" charset="0"/>
                <a:cs typeface="Times New Roman" panose="02020603050405020304" pitchFamily="18" charset="0"/>
              </a:rPr>
              <a:t>Click the Green “Add Box” button in your Career Life Plan</a:t>
            </a:r>
          </a:p>
          <a:p>
            <a:pPr marL="914400" lvl="1" indent="-457200">
              <a:lnSpc>
                <a:spcPct val="107000"/>
              </a:lnSpc>
              <a:buFont typeface="Arial" panose="020B0604020202020204" pitchFamily="34" charset="0"/>
              <a:buChar char="•"/>
            </a:pPr>
            <a:r>
              <a:rPr lang="en-US" sz="2600" kern="100" dirty="0">
                <a:ea typeface="Aptos" panose="020B0004020202020204" pitchFamily="34" charset="0"/>
                <a:cs typeface="Times New Roman" panose="02020603050405020304" pitchFamily="18" charset="0"/>
              </a:rPr>
              <a:t>Select “Add from myBlueprint”</a:t>
            </a:r>
          </a:p>
          <a:p>
            <a:pPr marL="1371600" lvl="2" indent="-457200">
              <a:lnSpc>
                <a:spcPct val="107000"/>
              </a:lnSpc>
              <a:buFont typeface="Wingdings" panose="05000000000000000000" pitchFamily="2" charset="2"/>
              <a:buChar char="ü"/>
            </a:pPr>
            <a:r>
              <a:rPr lang="en-US" sz="2600" kern="100" dirty="0">
                <a:ea typeface="Aptos" panose="020B0004020202020204" pitchFamily="34" charset="0"/>
                <a:cs typeface="Times New Roman" panose="02020603050405020304" pitchFamily="18" charset="0"/>
              </a:rPr>
              <a:t>You will see what you have already completed, please select the blue “plus” button on the top right-hand corner of each item. </a:t>
            </a:r>
          </a:p>
          <a:p>
            <a:pPr marL="914400" lvl="1" indent="-457200">
              <a:lnSpc>
                <a:spcPct val="107000"/>
              </a:lnSpc>
              <a:buAutoNum type="arabicPeriod"/>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914400" lvl="1" indent="-457200">
              <a:lnSpc>
                <a:spcPct val="107000"/>
              </a:lnSpc>
              <a:buAutoNum type="arabicPeriod"/>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6253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writing on a whiteboard&#10;&#10;Description automatically generated">
            <a:extLst>
              <a:ext uri="{FF2B5EF4-FFF2-40B4-BE49-F238E27FC236}">
                <a16:creationId xmlns:a16="http://schemas.microsoft.com/office/drawing/2014/main" id="{D151A24E-EA76-EF12-5A93-2408D1B76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551" y="230261"/>
            <a:ext cx="9214150" cy="2939083"/>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31EC286D-1390-42EC-10CA-AECCE48EB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6165" y="3460752"/>
            <a:ext cx="3133790" cy="271752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D73AE0A4-CCBB-C83F-535A-D387C1F397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569" y="3169344"/>
            <a:ext cx="4743260" cy="3300339"/>
          </a:xfrm>
          <a:prstGeom prst="rect">
            <a:avLst/>
          </a:prstGeom>
        </p:spPr>
      </p:pic>
      <p:sp>
        <p:nvSpPr>
          <p:cNvPr id="9" name="Arrow: Right 8">
            <a:extLst>
              <a:ext uri="{FF2B5EF4-FFF2-40B4-BE49-F238E27FC236}">
                <a16:creationId xmlns:a16="http://schemas.microsoft.com/office/drawing/2014/main" id="{A2CAB567-BE14-80AE-A61A-6D1FC5911382}"/>
              </a:ext>
            </a:extLst>
          </p:cNvPr>
          <p:cNvSpPr/>
          <p:nvPr/>
        </p:nvSpPr>
        <p:spPr>
          <a:xfrm>
            <a:off x="7721600" y="2374900"/>
            <a:ext cx="1638300" cy="794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0" name="Arrow: Right 9">
            <a:extLst>
              <a:ext uri="{FF2B5EF4-FFF2-40B4-BE49-F238E27FC236}">
                <a16:creationId xmlns:a16="http://schemas.microsoft.com/office/drawing/2014/main" id="{53C2D101-B181-8681-1D63-70C4BA0D0948}"/>
              </a:ext>
            </a:extLst>
          </p:cNvPr>
          <p:cNvSpPr/>
          <p:nvPr/>
        </p:nvSpPr>
        <p:spPr>
          <a:xfrm>
            <a:off x="902669" y="4648200"/>
            <a:ext cx="1381764" cy="794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1" name="Arrow: Right 10">
            <a:extLst>
              <a:ext uri="{FF2B5EF4-FFF2-40B4-BE49-F238E27FC236}">
                <a16:creationId xmlns:a16="http://schemas.microsoft.com/office/drawing/2014/main" id="{A4333049-6ADD-952E-7048-3236A5874349}"/>
              </a:ext>
            </a:extLst>
          </p:cNvPr>
          <p:cNvSpPr/>
          <p:nvPr/>
        </p:nvSpPr>
        <p:spPr>
          <a:xfrm>
            <a:off x="9206340" y="4250978"/>
            <a:ext cx="996950" cy="79444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Tree>
    <p:extLst>
      <p:ext uri="{BB962C8B-B14F-4D97-AF65-F5344CB8AC3E}">
        <p14:creationId xmlns:p14="http://schemas.microsoft.com/office/powerpoint/2010/main" val="3181638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Complete the Who Am I Surveys</a:t>
            </a:r>
          </a:p>
        </p:txBody>
      </p:sp>
      <p:pic>
        <p:nvPicPr>
          <p:cNvPr id="5" name="Picture 4" descr="A screenshot of a computer&#10;&#10;Description automatically generated">
            <a:extLst>
              <a:ext uri="{FF2B5EF4-FFF2-40B4-BE49-F238E27FC236}">
                <a16:creationId xmlns:a16="http://schemas.microsoft.com/office/drawing/2014/main" id="{8B2B5885-21C8-0F44-D654-47BF94B4D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874" y="1823827"/>
            <a:ext cx="10182251" cy="4662342"/>
          </a:xfrm>
          <a:prstGeom prst="rect">
            <a:avLst/>
          </a:prstGeom>
        </p:spPr>
      </p:pic>
      <p:sp>
        <p:nvSpPr>
          <p:cNvPr id="6" name="Arrow: Down 5">
            <a:extLst>
              <a:ext uri="{FF2B5EF4-FFF2-40B4-BE49-F238E27FC236}">
                <a16:creationId xmlns:a16="http://schemas.microsoft.com/office/drawing/2014/main" id="{80EFA2E6-2D60-7CCC-1DEE-F2A9881C5CA9}"/>
              </a:ext>
            </a:extLst>
          </p:cNvPr>
          <p:cNvSpPr/>
          <p:nvPr/>
        </p:nvSpPr>
        <p:spPr>
          <a:xfrm rot="4784398">
            <a:off x="2501900" y="2057400"/>
            <a:ext cx="1104900" cy="18923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828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11D582-8ABD-6B01-9DA8-003ED5C65AD8}"/>
              </a:ext>
            </a:extLst>
          </p:cNvPr>
          <p:cNvSpPr/>
          <p:nvPr/>
        </p:nvSpPr>
        <p:spPr>
          <a:xfrm>
            <a:off x="-9673" y="-14844"/>
            <a:ext cx="12198624" cy="1603614"/>
          </a:xfrm>
          <a:prstGeom prst="rect">
            <a:avLst/>
          </a:prstGeom>
          <a:solidFill>
            <a:srgbClr val="3F5374"/>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504F31-136B-B803-32C5-97D44188D76C}"/>
              </a:ext>
            </a:extLst>
          </p:cNvPr>
          <p:cNvSpPr>
            <a:spLocks noGrp="1"/>
          </p:cNvSpPr>
          <p:nvPr>
            <p:ph type="title"/>
          </p:nvPr>
        </p:nvSpPr>
        <p:spPr>
          <a:xfrm>
            <a:off x="831839" y="220213"/>
            <a:ext cx="10515600" cy="1133499"/>
          </a:xfrm>
        </p:spPr>
        <p:txBody>
          <a:bodyPr>
            <a:normAutofit/>
          </a:bodyPr>
          <a:lstStyle/>
          <a:p>
            <a:pPr algn="ctr"/>
            <a:r>
              <a:rPr lang="en-US" sz="4600" dirty="0">
                <a:solidFill>
                  <a:schemeClr val="bg1"/>
                </a:solidFill>
                <a:latin typeface="DM Serif Text" pitchFamily="2" charset="0"/>
              </a:rPr>
              <a:t>Restarting a Survey</a:t>
            </a:r>
          </a:p>
        </p:txBody>
      </p:sp>
      <p:pic>
        <p:nvPicPr>
          <p:cNvPr id="7" name="Screen Recording 6">
            <a:hlinkClick r:id="" action="ppaction://media"/>
            <a:extLst>
              <a:ext uri="{FF2B5EF4-FFF2-40B4-BE49-F238E27FC236}">
                <a16:creationId xmlns:a16="http://schemas.microsoft.com/office/drawing/2014/main" id="{D7831736-0F84-F9A8-22F6-D1D2B89EF0E3}"/>
              </a:ext>
            </a:extLst>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984250" y="1823827"/>
            <a:ext cx="10223500" cy="4812363"/>
          </a:xfrm>
          <a:prstGeom prst="rect">
            <a:avLst/>
          </a:prstGeom>
        </p:spPr>
      </p:pic>
    </p:spTree>
    <p:extLst>
      <p:ext uri="{BB962C8B-B14F-4D97-AF65-F5344CB8AC3E}">
        <p14:creationId xmlns:p14="http://schemas.microsoft.com/office/powerpoint/2010/main" val="934820953"/>
      </p:ext>
    </p:extLst>
  </p:cSld>
  <p:clrMapOvr>
    <a:masterClrMapping/>
  </p:clrMapOvr>
  <mc:AlternateContent xmlns:mc="http://schemas.openxmlformats.org/markup-compatibility/2006" xmlns:p14="http://schemas.microsoft.com/office/powerpoint/2010/main">
    <mc:Choice Requires="p14">
      <p:transition spd="slow" p14:dur="2000" advTm="7896"/>
    </mc:Choice>
    <mc:Fallback xmlns="">
      <p:transition spd="slow" advTm="7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UDIO_ID" val="256"/>
  <p:tag name="ARTICULATE_USED_LAYOUT" val="1"/>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503</TotalTime>
  <Words>316</Words>
  <Application>Microsoft Office PowerPoint</Application>
  <PresentationFormat>Widescreen</PresentationFormat>
  <Paragraphs>36</Paragraphs>
  <Slides>12</Slides>
  <Notes>8</Notes>
  <HiddenSlides>0</HiddenSlides>
  <MMClips>3</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1_Office Theme</vt:lpstr>
      <vt:lpstr>PowerPoint Presentation</vt:lpstr>
      <vt:lpstr>First steps..</vt:lpstr>
      <vt:lpstr>PowerPoint Presentation</vt:lpstr>
      <vt:lpstr>PowerPoint Presentation</vt:lpstr>
      <vt:lpstr>PowerPoint Presentation</vt:lpstr>
      <vt:lpstr>Steps to add to your Portfolio</vt:lpstr>
      <vt:lpstr>PowerPoint Presentation</vt:lpstr>
      <vt:lpstr>Complete the Who Am I Surveys</vt:lpstr>
      <vt:lpstr>Restarting a Survey</vt:lpstr>
      <vt:lpstr>Steps to add Tags </vt:lpstr>
      <vt:lpstr>PowerPoint Presentation</vt:lpstr>
      <vt:lpstr>PowerPoint Presentation</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Paradis, Anna (ASD-E)</dc:creator>
  <cp:lastModifiedBy>Paradis, Anna (ASD-E)</cp:lastModifiedBy>
  <cp:revision>2</cp:revision>
  <dcterms:created xsi:type="dcterms:W3CDTF">2024-11-15T14:12:16Z</dcterms:created>
  <dcterms:modified xsi:type="dcterms:W3CDTF">2025-07-22T11:28:32Z</dcterms:modified>
</cp:coreProperties>
</file>