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8" r:id="rId2"/>
    <p:sldId id="754" r:id="rId3"/>
    <p:sldId id="725" r:id="rId4"/>
    <p:sldId id="755" r:id="rId5"/>
    <p:sldId id="756" r:id="rId6"/>
    <p:sldId id="757" r:id="rId7"/>
    <p:sldId id="758" r:id="rId8"/>
    <p:sldId id="759" r:id="rId9"/>
    <p:sldId id="761" r:id="rId10"/>
    <p:sldId id="762" r:id="rId11"/>
    <p:sldId id="763" r:id="rId12"/>
    <p:sldId id="765" r:id="rId13"/>
    <p:sldId id="766" r:id="rId14"/>
    <p:sldId id="764" r:id="rId15"/>
    <p:sldId id="75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450262-E240-4928-B18B-8910B913ABA6}" v="2" dt="2025-10-17T14:14:23.2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9132" autoAdjust="0"/>
  </p:normalViewPr>
  <p:slideViewPr>
    <p:cSldViewPr snapToGrid="0">
      <p:cViewPr varScale="1">
        <p:scale>
          <a:sx n="54" d="100"/>
          <a:sy n="54" d="100"/>
        </p:scale>
        <p:origin x="13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B7AD88-8012-4D63-97E6-0C97DB0E8589}" type="datetimeFigureOut">
              <a:rPr lang="en-US" smtClean="0"/>
              <a:t>10/20/2025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12BF37-04C2-4727-844C-D6A4D8F12D5B}" type="slidenum">
              <a:rPr lang="en-US" smtClean="0"/>
              <a:t>‹#›</a:t>
            </a:fld>
            <a:endParaRPr lang="en-US"/>
          </a:p>
        </p:txBody>
      </p:sp>
    </p:spTree>
    <p:extLst>
      <p:ext uri="{BB962C8B-B14F-4D97-AF65-F5344CB8AC3E}">
        <p14:creationId xmlns:p14="http://schemas.microsoft.com/office/powerpoint/2010/main" val="1892928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defTabSz="931774">
              <a:defRPr/>
            </a:pPr>
            <a:fld id="{53C05532-C43B-448A-8ED0-3EB5DF58489E}" type="slidenum">
              <a:rPr lang="en-CA">
                <a:solidFill>
                  <a:prstClr val="black"/>
                </a:solidFill>
                <a:latin typeface="Aptos" panose="02110004020202020204"/>
              </a:rPr>
              <a:pPr defTabSz="931774">
                <a:defRPr/>
              </a:pPr>
              <a:t>1</a:t>
            </a:fld>
            <a:endParaRPr lang="en-CA">
              <a:solidFill>
                <a:prstClr val="black"/>
              </a:solidFill>
              <a:latin typeface="Aptos" panose="02110004020202020204"/>
            </a:endParaRPr>
          </a:p>
        </p:txBody>
      </p:sp>
    </p:spTree>
    <p:extLst>
      <p:ext uri="{BB962C8B-B14F-4D97-AF65-F5344CB8AC3E}">
        <p14:creationId xmlns:p14="http://schemas.microsoft.com/office/powerpoint/2010/main" val="179363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12BF37-04C2-4727-844C-D6A4D8F12D5B}" type="slidenum">
              <a:rPr lang="en-US" smtClean="0"/>
              <a:t>11</a:t>
            </a:fld>
            <a:endParaRPr lang="en-US"/>
          </a:p>
        </p:txBody>
      </p:sp>
    </p:spTree>
    <p:extLst>
      <p:ext uri="{BB962C8B-B14F-4D97-AF65-F5344CB8AC3E}">
        <p14:creationId xmlns:p14="http://schemas.microsoft.com/office/powerpoint/2010/main" val="1711398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5569F-22FF-750E-AE00-7B28347650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35DD6D-47AD-08AA-B671-1B6ACF649B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C34676-FF8F-1F83-F9AC-2A21C2056695}"/>
              </a:ext>
            </a:extLst>
          </p:cNvPr>
          <p:cNvSpPr>
            <a:spLocks noGrp="1"/>
          </p:cNvSpPr>
          <p:nvPr>
            <p:ph type="body" idx="1"/>
          </p:nvPr>
        </p:nvSpPr>
        <p:spPr/>
        <p:txBody>
          <a:bodyPr/>
          <a:lstStyle/>
          <a:p>
            <a:r>
              <a:rPr lang="en-US" dirty="0"/>
              <a:t>I will also add these resources to our package if you want to dive deeper into making goals with your students, these resources focus on what is a smart goal and how to make on.  </a:t>
            </a:r>
            <a:r>
              <a:rPr lang="en-CA" dirty="0"/>
              <a:t>A well-written SMART goal </a:t>
            </a:r>
            <a:r>
              <a:rPr lang="en-CA" b="1" dirty="0"/>
              <a:t>informs</a:t>
            </a:r>
            <a:r>
              <a:rPr lang="en-CA" dirty="0"/>
              <a:t> an action plan. </a:t>
            </a:r>
            <a:endParaRPr lang="en-US" dirty="0"/>
          </a:p>
          <a:p>
            <a:r>
              <a:rPr lang="en-US" dirty="0"/>
              <a:t>Once completed students can either add them to their digital portfolio in myBlueprint but uploading them or creating a summary through a journal entry. As well, some schools may choose to have paper portfolio for their students and these could be added there, its completely up to you. </a:t>
            </a:r>
          </a:p>
        </p:txBody>
      </p:sp>
      <p:sp>
        <p:nvSpPr>
          <p:cNvPr id="4" name="Slide Number Placeholder 3">
            <a:extLst>
              <a:ext uri="{FF2B5EF4-FFF2-40B4-BE49-F238E27FC236}">
                <a16:creationId xmlns:a16="http://schemas.microsoft.com/office/drawing/2014/main" id="{84977084-8DDF-D561-3D6C-F3880D32B532}"/>
              </a:ext>
            </a:extLst>
          </p:cNvPr>
          <p:cNvSpPr>
            <a:spLocks noGrp="1"/>
          </p:cNvSpPr>
          <p:nvPr>
            <p:ph type="sldNum" sz="quarter" idx="5"/>
          </p:nvPr>
        </p:nvSpPr>
        <p:spPr/>
        <p:txBody>
          <a:bodyPr/>
          <a:lstStyle/>
          <a:p>
            <a:fld id="{5012BF37-04C2-4727-844C-D6A4D8F12D5B}" type="slidenum">
              <a:rPr lang="en-US" smtClean="0"/>
              <a:t>12</a:t>
            </a:fld>
            <a:endParaRPr lang="en-US"/>
          </a:p>
        </p:txBody>
      </p:sp>
    </p:spTree>
    <p:extLst>
      <p:ext uri="{BB962C8B-B14F-4D97-AF65-F5344CB8AC3E}">
        <p14:creationId xmlns:p14="http://schemas.microsoft.com/office/powerpoint/2010/main" val="4234239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EE003-56F8-6506-B0CB-24CE3BE164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F8BAB-9579-06EC-1DD2-DBA5EC11E6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DE8CA-2E75-4679-86C2-070908A332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CF9AC6-E753-38F1-9AF7-B9E31E1A92D8}"/>
              </a:ext>
            </a:extLst>
          </p:cNvPr>
          <p:cNvSpPr>
            <a:spLocks noGrp="1"/>
          </p:cNvSpPr>
          <p:nvPr>
            <p:ph type="sldNum" sz="quarter" idx="5"/>
          </p:nvPr>
        </p:nvSpPr>
        <p:spPr/>
        <p:txBody>
          <a:bodyPr/>
          <a:lstStyle/>
          <a:p>
            <a:fld id="{5012BF37-04C2-4727-844C-D6A4D8F12D5B}" type="slidenum">
              <a:rPr lang="en-US" smtClean="0"/>
              <a:t>13</a:t>
            </a:fld>
            <a:endParaRPr lang="en-US"/>
          </a:p>
        </p:txBody>
      </p:sp>
    </p:spTree>
    <p:extLst>
      <p:ext uri="{BB962C8B-B14F-4D97-AF65-F5344CB8AC3E}">
        <p14:creationId xmlns:p14="http://schemas.microsoft.com/office/powerpoint/2010/main" val="3055124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can use the myBlueprint goal setting tool to create their goal and add to their Career Life Plan portfolio. If they need support in how to create the goal, we have a SMART goal worksheet that will be provided in the resource package to help students generate ideas and build out their goal. They can then take that information and input it in the goal setting tool on myBlueprint and easily add to their portfolio. </a:t>
            </a:r>
          </a:p>
          <a:p>
            <a:endParaRPr lang="en-US" dirty="0"/>
          </a:p>
        </p:txBody>
      </p:sp>
      <p:sp>
        <p:nvSpPr>
          <p:cNvPr id="4" name="Slide Number Placeholder 3"/>
          <p:cNvSpPr>
            <a:spLocks noGrp="1"/>
          </p:cNvSpPr>
          <p:nvPr>
            <p:ph type="sldNum" sz="quarter" idx="5"/>
          </p:nvPr>
        </p:nvSpPr>
        <p:spPr/>
        <p:txBody>
          <a:bodyPr/>
          <a:lstStyle/>
          <a:p>
            <a:fld id="{5012BF37-04C2-4727-844C-D6A4D8F12D5B}" type="slidenum">
              <a:rPr lang="en-US" smtClean="0"/>
              <a:t>14</a:t>
            </a:fld>
            <a:endParaRPr lang="en-US"/>
          </a:p>
        </p:txBody>
      </p:sp>
    </p:spTree>
    <p:extLst>
      <p:ext uri="{BB962C8B-B14F-4D97-AF65-F5344CB8AC3E}">
        <p14:creationId xmlns:p14="http://schemas.microsoft.com/office/powerpoint/2010/main" val="866530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75BDE-D9C0-F681-06C4-77B83BEEDE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3A063-C205-C92F-C9ED-B861D509D0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E3676-D0DD-FE43-CD05-9C1EDDADC5FD}"/>
              </a:ext>
            </a:extLst>
          </p:cNvPr>
          <p:cNvSpPr>
            <a:spLocks noGrp="1"/>
          </p:cNvSpPr>
          <p:nvPr>
            <p:ph type="body" idx="1"/>
          </p:nvPr>
        </p:nvSpPr>
        <p:spPr/>
        <p:txBody>
          <a:bodyPr/>
          <a:lstStyle/>
          <a:p>
            <a:pPr defTabSz="967518">
              <a:defRPr/>
            </a:pPr>
            <a:r>
              <a:rPr lang="en-US" b="0" dirty="0">
                <a:cs typeface="Calibri"/>
              </a:rPr>
              <a:t>Supports preparation for work placements </a:t>
            </a:r>
          </a:p>
        </p:txBody>
      </p:sp>
      <p:sp>
        <p:nvSpPr>
          <p:cNvPr id="4" name="Slide Number Placeholder 3">
            <a:extLst>
              <a:ext uri="{FF2B5EF4-FFF2-40B4-BE49-F238E27FC236}">
                <a16:creationId xmlns:a16="http://schemas.microsoft.com/office/drawing/2014/main" id="{3EC4D096-F4AE-4EA4-7368-B8430832B12C}"/>
              </a:ext>
            </a:extLst>
          </p:cNvPr>
          <p:cNvSpPr>
            <a:spLocks noGrp="1"/>
          </p:cNvSpPr>
          <p:nvPr>
            <p:ph type="sldNum" sz="quarter" idx="5"/>
          </p:nvPr>
        </p:nvSpPr>
        <p:spPr/>
        <p:txBody>
          <a:bodyPr/>
          <a:lstStyle/>
          <a:p>
            <a:pPr defTabSz="949478">
              <a:defRPr/>
            </a:pPr>
            <a:fld id="{5F068D88-EF9A-4732-ADFA-C43C3AFFD316}" type="slidenum">
              <a:rPr lang="en-US">
                <a:solidFill>
                  <a:prstClr val="black"/>
                </a:solidFill>
                <a:latin typeface="Calibri" panose="020F0502020204030204"/>
              </a:rPr>
              <a:pPr defTabSz="949478">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2139787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endParaRPr lang="en-US" b="0" dirty="0">
              <a:cs typeface="Calibri"/>
            </a:endParaRPr>
          </a:p>
        </p:txBody>
      </p:sp>
      <p:sp>
        <p:nvSpPr>
          <p:cNvPr id="4" name="Slide Number Placeholder 3"/>
          <p:cNvSpPr>
            <a:spLocks noGrp="1"/>
          </p:cNvSpPr>
          <p:nvPr>
            <p:ph type="sldNum" sz="quarter" idx="5"/>
          </p:nvPr>
        </p:nvSpPr>
        <p:spPr/>
        <p:txBody>
          <a:bodyPr/>
          <a:lstStyle/>
          <a:p>
            <a:pPr defTabSz="949478">
              <a:defRPr/>
            </a:pPr>
            <a:fld id="{5F068D88-EF9A-4732-ADFA-C43C3AFFD316}" type="slidenum">
              <a:rPr lang="en-US">
                <a:solidFill>
                  <a:prstClr val="black"/>
                </a:solidFill>
                <a:latin typeface="Calibri" panose="020F0502020204030204"/>
              </a:rPr>
              <a:pPr defTabSz="949478">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3963392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2CE03-6F58-B0C6-64BE-19F048681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E3BE13-E52F-3D40-76F4-384C163A21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AABCEF-27D0-9FB3-07B3-78A6896C53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F719DE-672A-0E98-01DD-7B0E95A2C235}"/>
              </a:ext>
            </a:extLst>
          </p:cNvPr>
          <p:cNvSpPr>
            <a:spLocks noGrp="1"/>
          </p:cNvSpPr>
          <p:nvPr>
            <p:ph type="sldNum" sz="quarter" idx="5"/>
          </p:nvPr>
        </p:nvSpPr>
        <p:spPr/>
        <p:txBody>
          <a:bodyPr/>
          <a:lstStyle/>
          <a:p>
            <a:pPr defTabSz="931774">
              <a:defRPr/>
            </a:pPr>
            <a:fld id="{CB02E3C7-CB2A-4BB3-AF0F-E92E47E08EBF}" type="slidenum">
              <a:rPr lang="en-US">
                <a:solidFill>
                  <a:prstClr val="black"/>
                </a:solidFill>
                <a:latin typeface="Aptos" panose="02110004020202020204"/>
              </a:rPr>
              <a:pPr defTabSz="931774">
                <a:defRPr/>
              </a:pPr>
              <a:t>3</a:t>
            </a:fld>
            <a:endParaRPr lang="en-US">
              <a:solidFill>
                <a:prstClr val="black"/>
              </a:solidFill>
              <a:latin typeface="Aptos" panose="02110004020202020204"/>
            </a:endParaRPr>
          </a:p>
        </p:txBody>
      </p:sp>
    </p:spTree>
    <p:extLst>
      <p:ext uri="{BB962C8B-B14F-4D97-AF65-F5344CB8AC3E}">
        <p14:creationId xmlns:p14="http://schemas.microsoft.com/office/powerpoint/2010/main" val="59656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52153-F52A-2C45-11DE-C52089488B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E3FD3-3467-BF44-5E50-26CEA35661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F6DE1E-90F7-9875-5A0E-E8E4B3CADDF3}"/>
              </a:ext>
            </a:extLst>
          </p:cNvPr>
          <p:cNvSpPr>
            <a:spLocks noGrp="1"/>
          </p:cNvSpPr>
          <p:nvPr>
            <p:ph type="body" idx="1"/>
          </p:nvPr>
        </p:nvSpPr>
        <p:spPr/>
        <p:txBody>
          <a:bodyPr/>
          <a:lstStyle/>
          <a:p>
            <a:pPr defTabSz="967518">
              <a:defRPr/>
            </a:pPr>
            <a:endParaRPr lang="en-US" b="0" dirty="0">
              <a:cs typeface="Calibri"/>
            </a:endParaRPr>
          </a:p>
        </p:txBody>
      </p:sp>
      <p:sp>
        <p:nvSpPr>
          <p:cNvPr id="4" name="Slide Number Placeholder 3">
            <a:extLst>
              <a:ext uri="{FF2B5EF4-FFF2-40B4-BE49-F238E27FC236}">
                <a16:creationId xmlns:a16="http://schemas.microsoft.com/office/drawing/2014/main" id="{6D1D46D6-9AD7-946E-AC21-1C7E22718E2E}"/>
              </a:ext>
            </a:extLst>
          </p:cNvPr>
          <p:cNvSpPr>
            <a:spLocks noGrp="1"/>
          </p:cNvSpPr>
          <p:nvPr>
            <p:ph type="sldNum" sz="quarter" idx="5"/>
          </p:nvPr>
        </p:nvSpPr>
        <p:spPr/>
        <p:txBody>
          <a:bodyPr/>
          <a:lstStyle/>
          <a:p>
            <a:pPr defTabSz="949478">
              <a:defRPr/>
            </a:pPr>
            <a:fld id="{5F068D88-EF9A-4732-ADFA-C43C3AFFD316}" type="slidenum">
              <a:rPr lang="en-US">
                <a:solidFill>
                  <a:prstClr val="black"/>
                </a:solidFill>
                <a:latin typeface="Calibri" panose="020F0502020204030204"/>
              </a:rPr>
              <a:pPr defTabSz="949478">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4283833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F89E3-C3F6-D7D3-7312-1C2083B2D4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BF8C-2325-7444-855E-9E8AFC60B0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0D844A-43FE-FD8E-1628-31B439FF6DB4}"/>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Informed Decision-Making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myBlueprint allows students to compare programs, schools, and admission requirements across Canada. By exploring early, students can understand what courses and grades they’ll need in high school to qualify for their preferred programs.</a:t>
            </a:r>
          </a:p>
          <a:p>
            <a:r>
              <a:rPr lang="en-US" sz="1200" b="1" kern="1200" dirty="0">
                <a:solidFill>
                  <a:schemeClr val="tx1"/>
                </a:solidFill>
                <a:effectLst/>
                <a:latin typeface="+mn-lt"/>
                <a:ea typeface="+mn-ea"/>
                <a:cs typeface="+mn-cs"/>
              </a:rPr>
              <a:t>Goal Setting and Planning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Students can set short- and long-term goals related to education, career, and life, and then map out the steps needed to achieve them. This builds ownership and motivation.</a:t>
            </a:r>
          </a:p>
          <a:p>
            <a:r>
              <a:rPr lang="en-US" sz="1200" b="1" kern="1200" dirty="0">
                <a:solidFill>
                  <a:schemeClr val="tx1"/>
                </a:solidFill>
                <a:effectLst/>
                <a:latin typeface="+mn-lt"/>
                <a:ea typeface="+mn-ea"/>
                <a:cs typeface="+mn-cs"/>
              </a:rPr>
              <a:t>Career Alignment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post-secondary option is connected to career interests and assessments in myBlueprint. Students can see how their skills and preferences align with specific fields or programs — helping them choose pathways that fit who they are.</a:t>
            </a:r>
          </a:p>
          <a:p>
            <a:r>
              <a:rPr lang="en-US" sz="1200" b="1" kern="1200" dirty="0">
                <a:solidFill>
                  <a:schemeClr val="tx1"/>
                </a:solidFill>
                <a:effectLst/>
                <a:latin typeface="+mn-lt"/>
                <a:ea typeface="+mn-ea"/>
                <a:cs typeface="+mn-cs"/>
              </a:rPr>
              <a:t>Exposure to Options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Students often only know about a few post-secondary choices (e.g., university or college). myBlueprint introduces them to a full range of options, including apprenticeships, trades, private colleges, and direct-to-work opportunities.</a:t>
            </a:r>
          </a:p>
          <a:p>
            <a:r>
              <a:rPr lang="en-US" sz="1200" b="1" kern="1200" dirty="0">
                <a:solidFill>
                  <a:schemeClr val="tx1"/>
                </a:solidFill>
                <a:effectLst/>
                <a:latin typeface="+mn-lt"/>
                <a:ea typeface="+mn-ea"/>
                <a:cs typeface="+mn-cs"/>
              </a:rPr>
              <a:t>Academic Planning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Exploring post-secondary pathways helps students plan their high school courses strategically — ensuring they meet prerequisites and keep doors open for their desired programs.</a:t>
            </a:r>
          </a:p>
          <a:p>
            <a:r>
              <a:rPr lang="en-US" sz="1200" b="1" kern="1200" dirty="0">
                <a:solidFill>
                  <a:schemeClr val="tx1"/>
                </a:solidFill>
                <a:effectLst/>
                <a:latin typeface="+mn-lt"/>
                <a:ea typeface="+mn-ea"/>
                <a:cs typeface="+mn-cs"/>
              </a:rPr>
              <a:t>Reflection and Readiness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Through pathway exploration, students learn to reflect on their interests, strengths, and values — key components of the Career Life Plan and overall graduation requirements in New Brunswick.</a:t>
            </a:r>
          </a:p>
          <a:p>
            <a:r>
              <a:rPr lang="en-US" sz="1200" b="1" kern="1200" dirty="0">
                <a:solidFill>
                  <a:schemeClr val="tx1"/>
                </a:solidFill>
                <a:effectLst/>
                <a:latin typeface="+mn-lt"/>
                <a:ea typeface="+mn-ea"/>
                <a:cs typeface="+mn-cs"/>
              </a:rPr>
              <a:t>Building Confidence and Agency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students explore post-secondary options themselves, they gain confidence in navigating information, advocating for their goals, and taking ownership of their future.</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44B324D-8C82-AD83-DF2E-BA4246FB8DB1}"/>
              </a:ext>
            </a:extLst>
          </p:cNvPr>
          <p:cNvSpPr>
            <a:spLocks noGrp="1"/>
          </p:cNvSpPr>
          <p:nvPr>
            <p:ph type="sldNum" sz="quarter" idx="5"/>
          </p:nvPr>
        </p:nvSpPr>
        <p:spPr/>
        <p:txBody>
          <a:bodyPr/>
          <a:lstStyle/>
          <a:p>
            <a:pPr defTabSz="949478">
              <a:defRPr/>
            </a:pPr>
            <a:fld id="{5F068D88-EF9A-4732-ADFA-C43C3AFFD316}" type="slidenum">
              <a:rPr lang="en-US">
                <a:solidFill>
                  <a:prstClr val="black"/>
                </a:solidFill>
                <a:latin typeface="Calibri" panose="020F0502020204030204"/>
              </a:rPr>
              <a:pPr defTabSz="949478">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339335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find possible post-secondary matches on the Who am I tab in myBlueprint</a:t>
            </a:r>
          </a:p>
        </p:txBody>
      </p:sp>
      <p:sp>
        <p:nvSpPr>
          <p:cNvPr id="4" name="Slide Number Placeholder 3"/>
          <p:cNvSpPr>
            <a:spLocks noGrp="1"/>
          </p:cNvSpPr>
          <p:nvPr>
            <p:ph type="sldNum" sz="quarter" idx="5"/>
          </p:nvPr>
        </p:nvSpPr>
        <p:spPr/>
        <p:txBody>
          <a:bodyPr/>
          <a:lstStyle/>
          <a:p>
            <a:fld id="{5012BF37-04C2-4727-844C-D6A4D8F12D5B}" type="slidenum">
              <a:rPr lang="en-US" smtClean="0"/>
              <a:t>6</a:t>
            </a:fld>
            <a:endParaRPr lang="en-US"/>
          </a:p>
        </p:txBody>
      </p:sp>
    </p:spTree>
    <p:extLst>
      <p:ext uri="{BB962C8B-B14F-4D97-AF65-F5344CB8AC3E}">
        <p14:creationId xmlns:p14="http://schemas.microsoft.com/office/powerpoint/2010/main" val="856665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post-secondary matches will appear in this tab</a:t>
            </a:r>
          </a:p>
        </p:txBody>
      </p:sp>
      <p:sp>
        <p:nvSpPr>
          <p:cNvPr id="4" name="Slide Number Placeholder 3"/>
          <p:cNvSpPr>
            <a:spLocks noGrp="1"/>
          </p:cNvSpPr>
          <p:nvPr>
            <p:ph type="sldNum" sz="quarter" idx="5"/>
          </p:nvPr>
        </p:nvSpPr>
        <p:spPr/>
        <p:txBody>
          <a:bodyPr/>
          <a:lstStyle/>
          <a:p>
            <a:fld id="{5012BF37-04C2-4727-844C-D6A4D8F12D5B}" type="slidenum">
              <a:rPr lang="en-US" smtClean="0"/>
              <a:t>7</a:t>
            </a:fld>
            <a:endParaRPr lang="en-US"/>
          </a:p>
        </p:txBody>
      </p:sp>
    </p:spTree>
    <p:extLst>
      <p:ext uri="{BB962C8B-B14F-4D97-AF65-F5344CB8AC3E}">
        <p14:creationId xmlns:p14="http://schemas.microsoft.com/office/powerpoint/2010/main" val="2294450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We have created a lesson plan resource (graphic organizer) that will allow students to dive deeper into their post-secondary options. This will be included in the resource package for today’s workshop. </a:t>
            </a:r>
          </a:p>
          <a:p>
            <a:endParaRPr lang="en-US" dirty="0"/>
          </a:p>
        </p:txBody>
      </p:sp>
      <p:sp>
        <p:nvSpPr>
          <p:cNvPr id="4" name="Slide Number Placeholder 3"/>
          <p:cNvSpPr>
            <a:spLocks noGrp="1"/>
          </p:cNvSpPr>
          <p:nvPr>
            <p:ph type="sldNum" sz="quarter" idx="5"/>
          </p:nvPr>
        </p:nvSpPr>
        <p:spPr/>
        <p:txBody>
          <a:bodyPr/>
          <a:lstStyle/>
          <a:p>
            <a:fld id="{5012BF37-04C2-4727-844C-D6A4D8F12D5B}" type="slidenum">
              <a:rPr lang="en-US" smtClean="0"/>
              <a:t>8</a:t>
            </a:fld>
            <a:endParaRPr lang="en-US"/>
          </a:p>
        </p:txBody>
      </p:sp>
    </p:spTree>
    <p:extLst>
      <p:ext uri="{BB962C8B-B14F-4D97-AF65-F5344CB8AC3E}">
        <p14:creationId xmlns:p14="http://schemas.microsoft.com/office/powerpoint/2010/main" val="4280557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3A64-7C32-ECAF-BD02-33CAF7CED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4C3BB-4411-F7F1-0266-AAD57608A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AD8968-AE98-360A-79CA-2BEFA9FC6092}"/>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Demonstrating Readiness for the Future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Creating a goal in myBlueprint helps students show they are actively preparing for life after graduation — whether that means continuing their education, entering the workforce, or pursuing personal growth. It reflects intentional planning and readiness for the transition beyond high school.</a:t>
            </a:r>
          </a:p>
          <a:p>
            <a:r>
              <a:rPr lang="en-US" sz="1200" b="1" kern="1200" dirty="0">
                <a:solidFill>
                  <a:schemeClr val="tx1"/>
                </a:solidFill>
                <a:effectLst/>
                <a:latin typeface="+mn-lt"/>
                <a:ea typeface="+mn-ea"/>
                <a:cs typeface="+mn-cs"/>
              </a:rPr>
              <a:t>Turning Ideas into Action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goal-setting tool helps students break big dreams into smaller, achievable steps. By identifying actions and timelines, students learn how to move from “I want to…” to “Here’s how I’ll do it,” which builds practical planning and organization skills.</a:t>
            </a:r>
          </a:p>
          <a:p>
            <a:r>
              <a:rPr lang="en-US" sz="1200" b="1" kern="1200" dirty="0">
                <a:solidFill>
                  <a:schemeClr val="tx1"/>
                </a:solidFill>
                <a:effectLst/>
                <a:latin typeface="+mn-lt"/>
                <a:ea typeface="+mn-ea"/>
                <a:cs typeface="+mn-cs"/>
              </a:rPr>
              <a:t>Connecting School to the Future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linking goals to courses, extracurricular activities, or community experiences, students can see how what they’re doing now supports where they want to go. This makes learning more relevant and purposeful.</a:t>
            </a:r>
          </a:p>
          <a:p>
            <a:r>
              <a:rPr lang="en-US" sz="1200" b="1" kern="1200" dirty="0">
                <a:solidFill>
                  <a:schemeClr val="tx1"/>
                </a:solidFill>
                <a:effectLst/>
                <a:latin typeface="+mn-lt"/>
                <a:ea typeface="+mn-ea"/>
                <a:cs typeface="+mn-cs"/>
              </a:rPr>
              <a:t>Building Self-Awareness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Students are encouraged to think about their interests, strengths, and values when setting goals. This reflection helps them better understand who they are and what’s important to them — key parts of lifelong career and personal development.</a:t>
            </a:r>
          </a:p>
          <a:p>
            <a:r>
              <a:rPr lang="en-US" sz="1200" b="1" kern="1200" dirty="0">
                <a:solidFill>
                  <a:schemeClr val="tx1"/>
                </a:solidFill>
                <a:effectLst/>
                <a:latin typeface="+mn-lt"/>
                <a:ea typeface="+mn-ea"/>
                <a:cs typeface="+mn-cs"/>
              </a:rPr>
              <a:t>Tracking Growth Over Time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myBlueprint allows students to revisit and update goals as they learn more about themselves and their options. This shows growth, adaptability, and perseverance — all essential skills for success beyond high school.</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CEFFC2C-DC49-95B7-1C73-93082FEC7EB2}"/>
              </a:ext>
            </a:extLst>
          </p:cNvPr>
          <p:cNvSpPr>
            <a:spLocks noGrp="1"/>
          </p:cNvSpPr>
          <p:nvPr>
            <p:ph type="sldNum" sz="quarter" idx="5"/>
          </p:nvPr>
        </p:nvSpPr>
        <p:spPr/>
        <p:txBody>
          <a:bodyPr/>
          <a:lstStyle/>
          <a:p>
            <a:pPr defTabSz="949478">
              <a:defRPr/>
            </a:pPr>
            <a:fld id="{5F068D88-EF9A-4732-ADFA-C43C3AFFD316}" type="slidenum">
              <a:rPr lang="en-US">
                <a:solidFill>
                  <a:prstClr val="black"/>
                </a:solidFill>
                <a:latin typeface="Calibri" panose="020F0502020204030204"/>
              </a:rPr>
              <a:pPr defTabSz="949478">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027017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05A18-B69F-1A5A-C751-DD0DD5940C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BB4E41-15E9-5440-0AED-FC0ADAB468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62498C-2608-7252-1E9F-98E2CE0F8707}"/>
              </a:ext>
            </a:extLst>
          </p:cNvPr>
          <p:cNvSpPr>
            <a:spLocks noGrp="1"/>
          </p:cNvSpPr>
          <p:nvPr>
            <p:ph type="dt" sz="half" idx="10"/>
          </p:nvPr>
        </p:nvSpPr>
        <p:spPr/>
        <p:txBody>
          <a:bodyPr/>
          <a:lstStyle/>
          <a:p>
            <a:fld id="{58D555FE-876A-48B8-A301-397E12379A63}" type="datetimeFigureOut">
              <a:rPr lang="en-US" smtClean="0"/>
              <a:t>10/20/2025</a:t>
            </a:fld>
            <a:endParaRPr lang="en-US"/>
          </a:p>
        </p:txBody>
      </p:sp>
      <p:sp>
        <p:nvSpPr>
          <p:cNvPr id="5" name="Footer Placeholder 4">
            <a:extLst>
              <a:ext uri="{FF2B5EF4-FFF2-40B4-BE49-F238E27FC236}">
                <a16:creationId xmlns:a16="http://schemas.microsoft.com/office/drawing/2014/main" id="{F0BAB01E-3D5D-1D18-E953-A0243EDC8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1BAB05-D32A-D3B7-0D48-BF392F7B10D7}"/>
              </a:ext>
            </a:extLst>
          </p:cNvPr>
          <p:cNvSpPr>
            <a:spLocks noGrp="1"/>
          </p:cNvSpPr>
          <p:nvPr>
            <p:ph type="sldNum" sz="quarter" idx="12"/>
          </p:nvPr>
        </p:nvSpPr>
        <p:spPr/>
        <p:txBody>
          <a:bodyPr/>
          <a:lstStyle/>
          <a:p>
            <a:fld id="{5137E611-DC0E-4AF9-82D6-B31EA8B2BB49}" type="slidenum">
              <a:rPr lang="en-US" smtClean="0"/>
              <a:t>‹#›</a:t>
            </a:fld>
            <a:endParaRPr lang="en-US"/>
          </a:p>
        </p:txBody>
      </p:sp>
    </p:spTree>
    <p:extLst>
      <p:ext uri="{BB962C8B-B14F-4D97-AF65-F5344CB8AC3E}">
        <p14:creationId xmlns:p14="http://schemas.microsoft.com/office/powerpoint/2010/main" val="3475304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1039-16C7-336F-D38F-79C1428A75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19DFC5-8BF6-B3EF-4204-E2FB832B4C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DD0E57-EE11-9DFF-E9BC-FD74A417BD5E}"/>
              </a:ext>
            </a:extLst>
          </p:cNvPr>
          <p:cNvSpPr>
            <a:spLocks noGrp="1"/>
          </p:cNvSpPr>
          <p:nvPr>
            <p:ph type="dt" sz="half" idx="10"/>
          </p:nvPr>
        </p:nvSpPr>
        <p:spPr/>
        <p:txBody>
          <a:bodyPr/>
          <a:lstStyle/>
          <a:p>
            <a:fld id="{58D555FE-876A-48B8-A301-397E12379A63}" type="datetimeFigureOut">
              <a:rPr lang="en-US" smtClean="0"/>
              <a:t>10/20/2025</a:t>
            </a:fld>
            <a:endParaRPr lang="en-US"/>
          </a:p>
        </p:txBody>
      </p:sp>
      <p:sp>
        <p:nvSpPr>
          <p:cNvPr id="5" name="Footer Placeholder 4">
            <a:extLst>
              <a:ext uri="{FF2B5EF4-FFF2-40B4-BE49-F238E27FC236}">
                <a16:creationId xmlns:a16="http://schemas.microsoft.com/office/drawing/2014/main" id="{BCDA5CD6-1647-D10F-88B6-3DEA9ECAB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337C0-A42D-679F-A5B9-05A635EF7E13}"/>
              </a:ext>
            </a:extLst>
          </p:cNvPr>
          <p:cNvSpPr>
            <a:spLocks noGrp="1"/>
          </p:cNvSpPr>
          <p:nvPr>
            <p:ph type="sldNum" sz="quarter" idx="12"/>
          </p:nvPr>
        </p:nvSpPr>
        <p:spPr/>
        <p:txBody>
          <a:bodyPr/>
          <a:lstStyle/>
          <a:p>
            <a:fld id="{5137E611-DC0E-4AF9-82D6-B31EA8B2BB49}" type="slidenum">
              <a:rPr lang="en-US" smtClean="0"/>
              <a:t>‹#›</a:t>
            </a:fld>
            <a:endParaRPr lang="en-US"/>
          </a:p>
        </p:txBody>
      </p:sp>
    </p:spTree>
    <p:extLst>
      <p:ext uri="{BB962C8B-B14F-4D97-AF65-F5344CB8AC3E}">
        <p14:creationId xmlns:p14="http://schemas.microsoft.com/office/powerpoint/2010/main" val="4050257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4D134B-B86B-2CB4-BB86-57D2D9ABDE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281AF9-E2EA-D4AD-56EB-F518931137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1DD1A1-5483-0EDC-7562-D1BDB54ECB82}"/>
              </a:ext>
            </a:extLst>
          </p:cNvPr>
          <p:cNvSpPr>
            <a:spLocks noGrp="1"/>
          </p:cNvSpPr>
          <p:nvPr>
            <p:ph type="dt" sz="half" idx="10"/>
          </p:nvPr>
        </p:nvSpPr>
        <p:spPr/>
        <p:txBody>
          <a:bodyPr/>
          <a:lstStyle/>
          <a:p>
            <a:fld id="{58D555FE-876A-48B8-A301-397E12379A63}" type="datetimeFigureOut">
              <a:rPr lang="en-US" smtClean="0"/>
              <a:t>10/20/2025</a:t>
            </a:fld>
            <a:endParaRPr lang="en-US"/>
          </a:p>
        </p:txBody>
      </p:sp>
      <p:sp>
        <p:nvSpPr>
          <p:cNvPr id="5" name="Footer Placeholder 4">
            <a:extLst>
              <a:ext uri="{FF2B5EF4-FFF2-40B4-BE49-F238E27FC236}">
                <a16:creationId xmlns:a16="http://schemas.microsoft.com/office/drawing/2014/main" id="{92455543-9A2B-4107-17C1-25550F0F2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392962-0B89-CB00-B84B-8203848044C8}"/>
              </a:ext>
            </a:extLst>
          </p:cNvPr>
          <p:cNvSpPr>
            <a:spLocks noGrp="1"/>
          </p:cNvSpPr>
          <p:nvPr>
            <p:ph type="sldNum" sz="quarter" idx="12"/>
          </p:nvPr>
        </p:nvSpPr>
        <p:spPr/>
        <p:txBody>
          <a:bodyPr/>
          <a:lstStyle/>
          <a:p>
            <a:fld id="{5137E611-DC0E-4AF9-82D6-B31EA8B2BB49}" type="slidenum">
              <a:rPr lang="en-US" smtClean="0"/>
              <a:t>‹#›</a:t>
            </a:fld>
            <a:endParaRPr lang="en-US"/>
          </a:p>
        </p:txBody>
      </p:sp>
    </p:spTree>
    <p:extLst>
      <p:ext uri="{BB962C8B-B14F-4D97-AF65-F5344CB8AC3E}">
        <p14:creationId xmlns:p14="http://schemas.microsoft.com/office/powerpoint/2010/main" val="210001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E73A0-C717-7C93-AB91-DD70662EC3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F721B7-C105-769D-892F-6E3E80A06B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AE8335-A630-FB9C-3DA8-C720F11FCE2F}"/>
              </a:ext>
            </a:extLst>
          </p:cNvPr>
          <p:cNvSpPr>
            <a:spLocks noGrp="1"/>
          </p:cNvSpPr>
          <p:nvPr>
            <p:ph type="dt" sz="half" idx="10"/>
          </p:nvPr>
        </p:nvSpPr>
        <p:spPr/>
        <p:txBody>
          <a:bodyPr/>
          <a:lstStyle/>
          <a:p>
            <a:fld id="{58D555FE-876A-48B8-A301-397E12379A63}" type="datetimeFigureOut">
              <a:rPr lang="en-US" smtClean="0"/>
              <a:t>10/20/2025</a:t>
            </a:fld>
            <a:endParaRPr lang="en-US"/>
          </a:p>
        </p:txBody>
      </p:sp>
      <p:sp>
        <p:nvSpPr>
          <p:cNvPr id="5" name="Footer Placeholder 4">
            <a:extLst>
              <a:ext uri="{FF2B5EF4-FFF2-40B4-BE49-F238E27FC236}">
                <a16:creationId xmlns:a16="http://schemas.microsoft.com/office/drawing/2014/main" id="{60E60516-20C1-72BD-7EA0-387E546CF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FCA43-40CB-C5C7-59BC-205CC97F4834}"/>
              </a:ext>
            </a:extLst>
          </p:cNvPr>
          <p:cNvSpPr>
            <a:spLocks noGrp="1"/>
          </p:cNvSpPr>
          <p:nvPr>
            <p:ph type="sldNum" sz="quarter" idx="12"/>
          </p:nvPr>
        </p:nvSpPr>
        <p:spPr/>
        <p:txBody>
          <a:bodyPr/>
          <a:lstStyle/>
          <a:p>
            <a:fld id="{5137E611-DC0E-4AF9-82D6-B31EA8B2BB49}" type="slidenum">
              <a:rPr lang="en-US" smtClean="0"/>
              <a:t>‹#›</a:t>
            </a:fld>
            <a:endParaRPr lang="en-US"/>
          </a:p>
        </p:txBody>
      </p:sp>
    </p:spTree>
    <p:extLst>
      <p:ext uri="{BB962C8B-B14F-4D97-AF65-F5344CB8AC3E}">
        <p14:creationId xmlns:p14="http://schemas.microsoft.com/office/powerpoint/2010/main" val="1203622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491F-2E4F-1D64-BBA0-594AAFE915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F257B5-9D49-F9B4-1FA2-DB5D686DB5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239CE1-7BE1-D9FB-7121-7729AC42F59D}"/>
              </a:ext>
            </a:extLst>
          </p:cNvPr>
          <p:cNvSpPr>
            <a:spLocks noGrp="1"/>
          </p:cNvSpPr>
          <p:nvPr>
            <p:ph type="dt" sz="half" idx="10"/>
          </p:nvPr>
        </p:nvSpPr>
        <p:spPr/>
        <p:txBody>
          <a:bodyPr/>
          <a:lstStyle/>
          <a:p>
            <a:fld id="{58D555FE-876A-48B8-A301-397E12379A63}" type="datetimeFigureOut">
              <a:rPr lang="en-US" smtClean="0"/>
              <a:t>10/20/2025</a:t>
            </a:fld>
            <a:endParaRPr lang="en-US"/>
          </a:p>
        </p:txBody>
      </p:sp>
      <p:sp>
        <p:nvSpPr>
          <p:cNvPr id="5" name="Footer Placeholder 4">
            <a:extLst>
              <a:ext uri="{FF2B5EF4-FFF2-40B4-BE49-F238E27FC236}">
                <a16:creationId xmlns:a16="http://schemas.microsoft.com/office/drawing/2014/main" id="{08745870-2947-D92B-A612-DA4D5268C7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85128-0EE3-0FBD-FD05-602015293FF3}"/>
              </a:ext>
            </a:extLst>
          </p:cNvPr>
          <p:cNvSpPr>
            <a:spLocks noGrp="1"/>
          </p:cNvSpPr>
          <p:nvPr>
            <p:ph type="sldNum" sz="quarter" idx="12"/>
          </p:nvPr>
        </p:nvSpPr>
        <p:spPr/>
        <p:txBody>
          <a:bodyPr/>
          <a:lstStyle/>
          <a:p>
            <a:fld id="{5137E611-DC0E-4AF9-82D6-B31EA8B2BB49}" type="slidenum">
              <a:rPr lang="en-US" smtClean="0"/>
              <a:t>‹#›</a:t>
            </a:fld>
            <a:endParaRPr lang="en-US"/>
          </a:p>
        </p:txBody>
      </p:sp>
    </p:spTree>
    <p:extLst>
      <p:ext uri="{BB962C8B-B14F-4D97-AF65-F5344CB8AC3E}">
        <p14:creationId xmlns:p14="http://schemas.microsoft.com/office/powerpoint/2010/main" val="2325223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DBC67-1B75-01D7-CFC2-761ADE506D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690334-21DE-166A-CC01-C6FB63E0FC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0514B7-E5E2-5212-EE15-0C1A4624DA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6D88EF-F642-41C2-1AE2-F8DC5788F456}"/>
              </a:ext>
            </a:extLst>
          </p:cNvPr>
          <p:cNvSpPr>
            <a:spLocks noGrp="1"/>
          </p:cNvSpPr>
          <p:nvPr>
            <p:ph type="dt" sz="half" idx="10"/>
          </p:nvPr>
        </p:nvSpPr>
        <p:spPr/>
        <p:txBody>
          <a:bodyPr/>
          <a:lstStyle/>
          <a:p>
            <a:fld id="{58D555FE-876A-48B8-A301-397E12379A63}" type="datetimeFigureOut">
              <a:rPr lang="en-US" smtClean="0"/>
              <a:t>10/20/2025</a:t>
            </a:fld>
            <a:endParaRPr lang="en-US"/>
          </a:p>
        </p:txBody>
      </p:sp>
      <p:sp>
        <p:nvSpPr>
          <p:cNvPr id="6" name="Footer Placeholder 5">
            <a:extLst>
              <a:ext uri="{FF2B5EF4-FFF2-40B4-BE49-F238E27FC236}">
                <a16:creationId xmlns:a16="http://schemas.microsoft.com/office/drawing/2014/main" id="{BCE3F074-81DF-7105-1F9D-9A3FDCFF4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06145-1E63-511E-2869-21B1D30C1FB3}"/>
              </a:ext>
            </a:extLst>
          </p:cNvPr>
          <p:cNvSpPr>
            <a:spLocks noGrp="1"/>
          </p:cNvSpPr>
          <p:nvPr>
            <p:ph type="sldNum" sz="quarter" idx="12"/>
          </p:nvPr>
        </p:nvSpPr>
        <p:spPr/>
        <p:txBody>
          <a:bodyPr/>
          <a:lstStyle/>
          <a:p>
            <a:fld id="{5137E611-DC0E-4AF9-82D6-B31EA8B2BB49}" type="slidenum">
              <a:rPr lang="en-US" smtClean="0"/>
              <a:t>‹#›</a:t>
            </a:fld>
            <a:endParaRPr lang="en-US"/>
          </a:p>
        </p:txBody>
      </p:sp>
    </p:spTree>
    <p:extLst>
      <p:ext uri="{BB962C8B-B14F-4D97-AF65-F5344CB8AC3E}">
        <p14:creationId xmlns:p14="http://schemas.microsoft.com/office/powerpoint/2010/main" val="4103724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A1872-D142-0E58-0BE3-398B55E822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D70A89-CA24-1A18-2F67-76822BF5C0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2902BD-1B6B-271A-9755-DBC337E5CA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43EB41-C16F-49A5-5631-ADED41729E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B1E489-60D3-A7B0-ED1C-F50F739843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6EC2B4-1799-F4B4-D68B-C95479F2F280}"/>
              </a:ext>
            </a:extLst>
          </p:cNvPr>
          <p:cNvSpPr>
            <a:spLocks noGrp="1"/>
          </p:cNvSpPr>
          <p:nvPr>
            <p:ph type="dt" sz="half" idx="10"/>
          </p:nvPr>
        </p:nvSpPr>
        <p:spPr/>
        <p:txBody>
          <a:bodyPr/>
          <a:lstStyle/>
          <a:p>
            <a:fld id="{58D555FE-876A-48B8-A301-397E12379A63}" type="datetimeFigureOut">
              <a:rPr lang="en-US" smtClean="0"/>
              <a:t>10/20/2025</a:t>
            </a:fld>
            <a:endParaRPr lang="en-US"/>
          </a:p>
        </p:txBody>
      </p:sp>
      <p:sp>
        <p:nvSpPr>
          <p:cNvPr id="8" name="Footer Placeholder 7">
            <a:extLst>
              <a:ext uri="{FF2B5EF4-FFF2-40B4-BE49-F238E27FC236}">
                <a16:creationId xmlns:a16="http://schemas.microsoft.com/office/drawing/2014/main" id="{09A7D63A-705E-43DD-0C67-3F7778D93A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90C105-F8E9-0A52-624A-026920B21263}"/>
              </a:ext>
            </a:extLst>
          </p:cNvPr>
          <p:cNvSpPr>
            <a:spLocks noGrp="1"/>
          </p:cNvSpPr>
          <p:nvPr>
            <p:ph type="sldNum" sz="quarter" idx="12"/>
          </p:nvPr>
        </p:nvSpPr>
        <p:spPr/>
        <p:txBody>
          <a:bodyPr/>
          <a:lstStyle/>
          <a:p>
            <a:fld id="{5137E611-DC0E-4AF9-82D6-B31EA8B2BB49}" type="slidenum">
              <a:rPr lang="en-US" smtClean="0"/>
              <a:t>‹#›</a:t>
            </a:fld>
            <a:endParaRPr lang="en-US"/>
          </a:p>
        </p:txBody>
      </p:sp>
    </p:spTree>
    <p:extLst>
      <p:ext uri="{BB962C8B-B14F-4D97-AF65-F5344CB8AC3E}">
        <p14:creationId xmlns:p14="http://schemas.microsoft.com/office/powerpoint/2010/main" val="2760207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94C36-E118-186F-0CC2-FA56415566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26E0B2-BB92-3C9A-86C4-5E54DAB27EB0}"/>
              </a:ext>
            </a:extLst>
          </p:cNvPr>
          <p:cNvSpPr>
            <a:spLocks noGrp="1"/>
          </p:cNvSpPr>
          <p:nvPr>
            <p:ph type="dt" sz="half" idx="10"/>
          </p:nvPr>
        </p:nvSpPr>
        <p:spPr/>
        <p:txBody>
          <a:bodyPr/>
          <a:lstStyle/>
          <a:p>
            <a:fld id="{58D555FE-876A-48B8-A301-397E12379A63}" type="datetimeFigureOut">
              <a:rPr lang="en-US" smtClean="0"/>
              <a:t>10/20/2025</a:t>
            </a:fld>
            <a:endParaRPr lang="en-US"/>
          </a:p>
        </p:txBody>
      </p:sp>
      <p:sp>
        <p:nvSpPr>
          <p:cNvPr id="4" name="Footer Placeholder 3">
            <a:extLst>
              <a:ext uri="{FF2B5EF4-FFF2-40B4-BE49-F238E27FC236}">
                <a16:creationId xmlns:a16="http://schemas.microsoft.com/office/drawing/2014/main" id="{FBDA12E2-AB56-9750-D952-DFFDCA3F07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81D303-7A87-AC03-6C21-D3A02A057CF4}"/>
              </a:ext>
            </a:extLst>
          </p:cNvPr>
          <p:cNvSpPr>
            <a:spLocks noGrp="1"/>
          </p:cNvSpPr>
          <p:nvPr>
            <p:ph type="sldNum" sz="quarter" idx="12"/>
          </p:nvPr>
        </p:nvSpPr>
        <p:spPr/>
        <p:txBody>
          <a:bodyPr/>
          <a:lstStyle/>
          <a:p>
            <a:fld id="{5137E611-DC0E-4AF9-82D6-B31EA8B2BB49}" type="slidenum">
              <a:rPr lang="en-US" smtClean="0"/>
              <a:t>‹#›</a:t>
            </a:fld>
            <a:endParaRPr lang="en-US"/>
          </a:p>
        </p:txBody>
      </p:sp>
    </p:spTree>
    <p:extLst>
      <p:ext uri="{BB962C8B-B14F-4D97-AF65-F5344CB8AC3E}">
        <p14:creationId xmlns:p14="http://schemas.microsoft.com/office/powerpoint/2010/main" val="3318374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14C55-0F61-3A0A-0016-BF9C628BDBF1}"/>
              </a:ext>
            </a:extLst>
          </p:cNvPr>
          <p:cNvSpPr>
            <a:spLocks noGrp="1"/>
          </p:cNvSpPr>
          <p:nvPr>
            <p:ph type="dt" sz="half" idx="10"/>
          </p:nvPr>
        </p:nvSpPr>
        <p:spPr/>
        <p:txBody>
          <a:bodyPr/>
          <a:lstStyle/>
          <a:p>
            <a:fld id="{58D555FE-876A-48B8-A301-397E12379A63}" type="datetimeFigureOut">
              <a:rPr lang="en-US" smtClean="0"/>
              <a:t>10/20/2025</a:t>
            </a:fld>
            <a:endParaRPr lang="en-US"/>
          </a:p>
        </p:txBody>
      </p:sp>
      <p:sp>
        <p:nvSpPr>
          <p:cNvPr id="3" name="Footer Placeholder 2">
            <a:extLst>
              <a:ext uri="{FF2B5EF4-FFF2-40B4-BE49-F238E27FC236}">
                <a16:creationId xmlns:a16="http://schemas.microsoft.com/office/drawing/2014/main" id="{E6189BC5-3109-59DB-BF2C-9E40586F85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8598ED-EC05-4ABC-E442-5232BB77544D}"/>
              </a:ext>
            </a:extLst>
          </p:cNvPr>
          <p:cNvSpPr>
            <a:spLocks noGrp="1"/>
          </p:cNvSpPr>
          <p:nvPr>
            <p:ph type="sldNum" sz="quarter" idx="12"/>
          </p:nvPr>
        </p:nvSpPr>
        <p:spPr/>
        <p:txBody>
          <a:bodyPr/>
          <a:lstStyle/>
          <a:p>
            <a:fld id="{5137E611-DC0E-4AF9-82D6-B31EA8B2BB49}" type="slidenum">
              <a:rPr lang="en-US" smtClean="0"/>
              <a:t>‹#›</a:t>
            </a:fld>
            <a:endParaRPr lang="en-US"/>
          </a:p>
        </p:txBody>
      </p:sp>
    </p:spTree>
    <p:extLst>
      <p:ext uri="{BB962C8B-B14F-4D97-AF65-F5344CB8AC3E}">
        <p14:creationId xmlns:p14="http://schemas.microsoft.com/office/powerpoint/2010/main" val="3452402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37F04-8007-695B-61F2-64D128E7D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AB3C3F-D903-6472-1DEB-165DDD80A2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1BBF67-E0D9-AF47-4126-38D8BEE416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C5AE0F-FB2E-C2C7-16E8-9CF6BC7A28DA}"/>
              </a:ext>
            </a:extLst>
          </p:cNvPr>
          <p:cNvSpPr>
            <a:spLocks noGrp="1"/>
          </p:cNvSpPr>
          <p:nvPr>
            <p:ph type="dt" sz="half" idx="10"/>
          </p:nvPr>
        </p:nvSpPr>
        <p:spPr/>
        <p:txBody>
          <a:bodyPr/>
          <a:lstStyle/>
          <a:p>
            <a:fld id="{58D555FE-876A-48B8-A301-397E12379A63}" type="datetimeFigureOut">
              <a:rPr lang="en-US" smtClean="0"/>
              <a:t>10/20/2025</a:t>
            </a:fld>
            <a:endParaRPr lang="en-US"/>
          </a:p>
        </p:txBody>
      </p:sp>
      <p:sp>
        <p:nvSpPr>
          <p:cNvPr id="6" name="Footer Placeholder 5">
            <a:extLst>
              <a:ext uri="{FF2B5EF4-FFF2-40B4-BE49-F238E27FC236}">
                <a16:creationId xmlns:a16="http://schemas.microsoft.com/office/drawing/2014/main" id="{3B1BFFB8-C368-6F5C-7D3A-40C2E96F2A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7708DC-19BA-197A-A0D4-634FE5768ED1}"/>
              </a:ext>
            </a:extLst>
          </p:cNvPr>
          <p:cNvSpPr>
            <a:spLocks noGrp="1"/>
          </p:cNvSpPr>
          <p:nvPr>
            <p:ph type="sldNum" sz="quarter" idx="12"/>
          </p:nvPr>
        </p:nvSpPr>
        <p:spPr/>
        <p:txBody>
          <a:bodyPr/>
          <a:lstStyle/>
          <a:p>
            <a:fld id="{5137E611-DC0E-4AF9-82D6-B31EA8B2BB49}" type="slidenum">
              <a:rPr lang="en-US" smtClean="0"/>
              <a:t>‹#›</a:t>
            </a:fld>
            <a:endParaRPr lang="en-US"/>
          </a:p>
        </p:txBody>
      </p:sp>
    </p:spTree>
    <p:extLst>
      <p:ext uri="{BB962C8B-B14F-4D97-AF65-F5344CB8AC3E}">
        <p14:creationId xmlns:p14="http://schemas.microsoft.com/office/powerpoint/2010/main" val="3094109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7A9C2-4C8A-28EA-F921-C9E2C19E34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CBB1F4-13C8-7B2D-D0A6-8A5C2F6D24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E5F1A0-3FC3-0B32-8433-33B1F9C3F2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71CF4E-8272-7080-58AF-27DB2808D9FB}"/>
              </a:ext>
            </a:extLst>
          </p:cNvPr>
          <p:cNvSpPr>
            <a:spLocks noGrp="1"/>
          </p:cNvSpPr>
          <p:nvPr>
            <p:ph type="dt" sz="half" idx="10"/>
          </p:nvPr>
        </p:nvSpPr>
        <p:spPr/>
        <p:txBody>
          <a:bodyPr/>
          <a:lstStyle/>
          <a:p>
            <a:fld id="{58D555FE-876A-48B8-A301-397E12379A63}" type="datetimeFigureOut">
              <a:rPr lang="en-US" smtClean="0"/>
              <a:t>10/20/2025</a:t>
            </a:fld>
            <a:endParaRPr lang="en-US"/>
          </a:p>
        </p:txBody>
      </p:sp>
      <p:sp>
        <p:nvSpPr>
          <p:cNvPr id="6" name="Footer Placeholder 5">
            <a:extLst>
              <a:ext uri="{FF2B5EF4-FFF2-40B4-BE49-F238E27FC236}">
                <a16:creationId xmlns:a16="http://schemas.microsoft.com/office/drawing/2014/main" id="{2DDCF070-9E82-BF09-D4E0-BACF744C1E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4985EC-E601-C695-E813-4BD4FA8DBB7D}"/>
              </a:ext>
            </a:extLst>
          </p:cNvPr>
          <p:cNvSpPr>
            <a:spLocks noGrp="1"/>
          </p:cNvSpPr>
          <p:nvPr>
            <p:ph type="sldNum" sz="quarter" idx="12"/>
          </p:nvPr>
        </p:nvSpPr>
        <p:spPr/>
        <p:txBody>
          <a:bodyPr/>
          <a:lstStyle/>
          <a:p>
            <a:fld id="{5137E611-DC0E-4AF9-82D6-B31EA8B2BB49}" type="slidenum">
              <a:rPr lang="en-US" smtClean="0"/>
              <a:t>‹#›</a:t>
            </a:fld>
            <a:endParaRPr lang="en-US"/>
          </a:p>
        </p:txBody>
      </p:sp>
    </p:spTree>
    <p:extLst>
      <p:ext uri="{BB962C8B-B14F-4D97-AF65-F5344CB8AC3E}">
        <p14:creationId xmlns:p14="http://schemas.microsoft.com/office/powerpoint/2010/main" val="3866603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71B33-8281-28AD-FD7A-A233866093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65FC91-BB87-1803-8F1F-4FE72D2F3B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6FCEC-DFB3-3D52-E00F-52C03332F2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D555FE-876A-48B8-A301-397E12379A63}" type="datetimeFigureOut">
              <a:rPr lang="en-US" smtClean="0"/>
              <a:t>10/20/2025</a:t>
            </a:fld>
            <a:endParaRPr lang="en-US"/>
          </a:p>
        </p:txBody>
      </p:sp>
      <p:sp>
        <p:nvSpPr>
          <p:cNvPr id="5" name="Footer Placeholder 4">
            <a:extLst>
              <a:ext uri="{FF2B5EF4-FFF2-40B4-BE49-F238E27FC236}">
                <a16:creationId xmlns:a16="http://schemas.microsoft.com/office/drawing/2014/main" id="{34220C2F-6D5D-40E8-6B04-319825E734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527FEFE-AEEA-1FA0-F781-2BEDDBB6E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37E611-DC0E-4AF9-82D6-B31EA8B2BB49}" type="slidenum">
              <a:rPr lang="en-US" smtClean="0"/>
              <a:t>‹#›</a:t>
            </a:fld>
            <a:endParaRPr lang="en-US"/>
          </a:p>
        </p:txBody>
      </p:sp>
    </p:spTree>
    <p:extLst>
      <p:ext uri="{BB962C8B-B14F-4D97-AF65-F5344CB8AC3E}">
        <p14:creationId xmlns:p14="http://schemas.microsoft.com/office/powerpoint/2010/main" val="735449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www.youtube.com/watch?v=U4IU-y9-J8Q" TargetMode="Externa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https://teams.microsoft.com/l/meetup-join/19%3ameeting_ZGJkZjZjZTMtMzAxOS00MjYxLWEyNWEtMWI4ZjY3NGMwNDFk%40thread.v2/0?context=%7b%22Tid%22%3a%224d2b5fdf-c4d2-4911-8709-68cc2f465c9f%22%2c%22Oid%22%3a%220760c9c0-bf22-413d-94fe-ceb5b6fafdfd%22%7d" TargetMode="External"/><Relationship Id="rId3" Type="http://schemas.openxmlformats.org/officeDocument/2006/relationships/hyperlink" Target="https://teams.microsoft.com/l/meetup-join/19%3ameeting_MWY0YjVhYWYtNGI2OC00OTMzLWFjY2MtMTA3MDM0MmM5MjFl%40thread.v2/0?context=%7b%22Tid%22%3a%224d2b5fdf-c4d2-4911-8709-68cc2f465c9f%22%2c%22Oid%22%3a%220760c9c0-bf22-413d-94fe-ceb5b6fafdfd%22%7d" TargetMode="External"/><Relationship Id="rId7" Type="http://schemas.openxmlformats.org/officeDocument/2006/relationships/hyperlink" Target="https://teams.microsoft.com/l/meetup-join/19%3ameeting_NjdiMzYyZWMtNzNmZi00YmViLTkxZjQtNzhlNDg1YjFmNzRm%40thread.v2/0?context=%7b%22Tid%22%3a%224d2b5fdf-c4d2-4911-8709-68cc2f465c9f%22%2c%22Oid%22%3a%220760c9c0-bf22-413d-94fe-ceb5b6fafdfd%22%7d"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teams.microsoft.com/l/meetup-join/19%3ameeting_NTBmMmZlZDgtYTdmMC00ZDhmLTgwYjQtMGI0YTc1MzA4MDE3%40thread.v2/0?context=%7b%22Tid%22%3a%224d2b5fdf-c4d2-4911-8709-68cc2f465c9f%22%2c%22Oid%22%3a%220760c9c0-bf22-413d-94fe-ceb5b6fafdfd%22%7d" TargetMode="External"/><Relationship Id="rId5" Type="http://schemas.openxmlformats.org/officeDocument/2006/relationships/hyperlink" Target="https://teams.microsoft.com/l/meetup-join/19%3ameeting_ZjQwYWYxZjgtNDI5OS00MGIxLWFhYzctYWM5MzEwNzVkMGI5%40thread.v2/0?context=%7b%22Tid%22%3a%224d2b5fdf-c4d2-4911-8709-68cc2f465c9f%22%2c%22Oid%22%3a%220760c9c0-bf22-413d-94fe-ceb5b6fafdfd%22%7d" TargetMode="External"/><Relationship Id="rId4" Type="http://schemas.openxmlformats.org/officeDocument/2006/relationships/hyperlink" Target="https://teams.microsoft.com/l/meetup-join/19%3ameeting_OGM5MjNiMWEtODdhNi00ZjBhLWIxNjUtMzk1ODhmYmU0YmY4%40thread.v2/0?context=%7b%22Tid%22%3a%224d2b5fdf-c4d2-4911-8709-68cc2f465c9f%22%2c%22Oid%22%3a%220760c9c0-bf22-413d-94fe-ceb5b6fafdfd%22%7d"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53611C-FC9E-788B-3BAE-F025B1D36E99}"/>
              </a:ext>
            </a:extLst>
          </p:cNvPr>
          <p:cNvPicPr>
            <a:picLocks noChangeAspect="1"/>
          </p:cNvPicPr>
          <p:nvPr/>
        </p:nvPicPr>
        <p:blipFill rotWithShape="1">
          <a:blip r:embed="rId4">
            <a:extLst>
              <a:ext uri="{28A0092B-C50C-407E-A947-70E740481C1C}">
                <a14:useLocalDpi xmlns:a14="http://schemas.microsoft.com/office/drawing/2010/main" val="0"/>
              </a:ext>
            </a:extLst>
          </a:blip>
          <a:srcRect l="8353" t="33401" r="254" b="-1"/>
          <a:stretch/>
        </p:blipFill>
        <p:spPr>
          <a:xfrm>
            <a:off x="-6625" y="0"/>
            <a:ext cx="12198624" cy="5006537"/>
          </a:xfrm>
          <a:prstGeom prst="rect">
            <a:avLst/>
          </a:prstGeom>
        </p:spPr>
      </p:pic>
      <p:sp>
        <p:nvSpPr>
          <p:cNvPr id="12" name="Rectangle 11">
            <a:extLst>
              <a:ext uri="{FF2B5EF4-FFF2-40B4-BE49-F238E27FC236}">
                <a16:creationId xmlns:a16="http://schemas.microsoft.com/office/drawing/2014/main" id="{051F7B53-3E61-95F9-8EC8-88C77A48DD12}"/>
              </a:ext>
            </a:extLst>
          </p:cNvPr>
          <p:cNvSpPr/>
          <p:nvPr/>
        </p:nvSpPr>
        <p:spPr>
          <a:xfrm>
            <a:off x="1" y="4251219"/>
            <a:ext cx="12198624" cy="2606781"/>
          </a:xfrm>
          <a:prstGeom prst="rect">
            <a:avLst/>
          </a:prstGeom>
          <a:solidFill>
            <a:srgbClr val="3F537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CA" noProof="0" dirty="0">
              <a:solidFill>
                <a:prstClr val="white"/>
              </a:solidFill>
              <a:latin typeface="Aptos" panose="021100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200" b="0" i="1" u="none" strike="noStrike" kern="1200" cap="none" spc="0" normalizeH="0" baseline="0" noProof="0" dirty="0">
              <a:ln>
                <a:noFill/>
              </a:ln>
              <a:solidFill>
                <a:prstClr val="white"/>
              </a:solidFill>
              <a:effectLst/>
              <a:uLnTx/>
              <a:uFillTx/>
              <a:latin typeface="DM Serif Text" pitchFamily="2" charset="0"/>
            </a:endParaRPr>
          </a:p>
        </p:txBody>
      </p:sp>
      <p:sp>
        <p:nvSpPr>
          <p:cNvPr id="4" name="TextBox 3">
            <a:extLst>
              <a:ext uri="{FF2B5EF4-FFF2-40B4-BE49-F238E27FC236}">
                <a16:creationId xmlns:a16="http://schemas.microsoft.com/office/drawing/2014/main" id="{F231618F-7822-420A-A781-5A4E56205200}"/>
              </a:ext>
            </a:extLst>
          </p:cNvPr>
          <p:cNvSpPr txBox="1"/>
          <p:nvPr/>
        </p:nvSpPr>
        <p:spPr>
          <a:xfrm>
            <a:off x="1249398" y="4498718"/>
            <a:ext cx="9686578" cy="1754326"/>
          </a:xfrm>
          <a:prstGeom prst="rect">
            <a:avLst/>
          </a:prstGeom>
          <a:noFill/>
        </p:spPr>
        <p:txBody>
          <a:bodyPr wrap="square" rtlCol="0">
            <a:spAutoFit/>
          </a:bodyPr>
          <a:lstStyle/>
          <a:p>
            <a:pPr marL="0" marR="0" lvl="0" indent="0" algn="ctr" defTabSz="914400" rtl="0" eaLnBrk="1" fontAlgn="auto" latinLnBrk="0" hangingPunct="1">
              <a:spcBef>
                <a:spcPts val="0"/>
              </a:spcBef>
              <a:buClrTx/>
              <a:buSzTx/>
              <a:buFontTx/>
              <a:buNone/>
              <a:tabLst/>
              <a:defRPr/>
            </a:pPr>
            <a:r>
              <a:rPr kumimoji="0" lang="en-US" sz="4400" b="0" i="0" u="none" strike="noStrike" kern="1200" cap="none" spc="0" normalizeH="0" baseline="0" noProof="0" dirty="0">
                <a:ln>
                  <a:noFill/>
                </a:ln>
                <a:solidFill>
                  <a:prstClr val="white"/>
                </a:solidFill>
                <a:effectLst/>
                <a:uLnTx/>
                <a:uFillTx/>
                <a:latin typeface="DM Serif Text" pitchFamily="2" charset="0"/>
                <a:ea typeface="Calibri" panose="020F0502020204030204" pitchFamily="34" charset="0"/>
                <a:cs typeface="Calibri" panose="020F0502020204030204" pitchFamily="34" charset="0"/>
              </a:rPr>
              <a:t>Career Life Plan Workshop #3:</a:t>
            </a:r>
          </a:p>
          <a:p>
            <a:pPr algn="ctr" defTabSz="685800">
              <a:defRPr/>
            </a:pPr>
            <a:r>
              <a:rPr lang="en-US" sz="3200" dirty="0">
                <a:solidFill>
                  <a:schemeClr val="bg1"/>
                </a:solidFill>
                <a:latin typeface="DM Serif Text" pitchFamily="2" charset="0"/>
              </a:rPr>
              <a:t>Identifying post-secondary pathways / goals / action plans  </a:t>
            </a:r>
            <a:endParaRPr lang="en-US" sz="5400" dirty="0">
              <a:solidFill>
                <a:schemeClr val="bg1"/>
              </a:solidFill>
              <a:latin typeface="DM Serif Text" pitchFamily="2"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2A981F5-C26C-4826-8246-1BD652B1DDE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64812" y="5669146"/>
            <a:ext cx="1717589" cy="591136"/>
          </a:xfrm>
          <a:prstGeom prst="rect">
            <a:avLst/>
          </a:prstGeom>
        </p:spPr>
      </p:pic>
      <p:sp>
        <p:nvSpPr>
          <p:cNvPr id="6" name="Rectangle 5">
            <a:extLst>
              <a:ext uri="{FF2B5EF4-FFF2-40B4-BE49-F238E27FC236}">
                <a16:creationId xmlns:a16="http://schemas.microsoft.com/office/drawing/2014/main" id="{28E0942A-FD01-7ED0-48E0-0219530DE19E}"/>
              </a:ext>
            </a:extLst>
          </p:cNvPr>
          <p:cNvSpPr/>
          <p:nvPr/>
        </p:nvSpPr>
        <p:spPr>
          <a:xfrm>
            <a:off x="609599" y="662609"/>
            <a:ext cx="10999304" cy="56851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custDataLst>
      <p:tags r:id="rId1"/>
    </p:custDataLst>
    <p:extLst>
      <p:ext uri="{BB962C8B-B14F-4D97-AF65-F5344CB8AC3E}">
        <p14:creationId xmlns:p14="http://schemas.microsoft.com/office/powerpoint/2010/main" val="3673270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44F2EFDF-825F-ADA6-BEA5-1F4BA1A7A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9436"/>
            <a:ext cx="12192000" cy="5199128"/>
          </a:xfrm>
          <a:prstGeom prst="rect">
            <a:avLst/>
          </a:prstGeom>
        </p:spPr>
      </p:pic>
      <p:sp>
        <p:nvSpPr>
          <p:cNvPr id="4" name="Elipse 9">
            <a:extLst>
              <a:ext uri="{FF2B5EF4-FFF2-40B4-BE49-F238E27FC236}">
                <a16:creationId xmlns:a16="http://schemas.microsoft.com/office/drawing/2014/main" id="{F4380FD4-C3A9-DA66-13DE-EEBA1AD2897E}"/>
              </a:ext>
            </a:extLst>
          </p:cNvPr>
          <p:cNvSpPr/>
          <p:nvPr/>
        </p:nvSpPr>
        <p:spPr>
          <a:xfrm>
            <a:off x="5439275" y="3248526"/>
            <a:ext cx="1116379" cy="470034"/>
          </a:xfrm>
          <a:prstGeom prst="ellipse">
            <a:avLst/>
          </a:prstGeom>
          <a:solidFill>
            <a:srgbClr val="E71224">
              <a:alpha val="5000"/>
            </a:srgbClr>
          </a:solidFill>
          <a:ln w="36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852966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677C8629-6D54-913F-B6F8-E9556308C8F4}"/>
              </a:ext>
            </a:extLst>
          </p:cNvPr>
          <p:cNvPicPr>
            <a:picLocks noChangeAspect="1"/>
          </p:cNvPicPr>
          <p:nvPr/>
        </p:nvPicPr>
        <p:blipFill>
          <a:blip r:embed="rId3"/>
          <a:srcRect b="13144"/>
          <a:stretch>
            <a:fillRect/>
          </a:stretch>
        </p:blipFill>
        <p:spPr>
          <a:xfrm>
            <a:off x="125506" y="156928"/>
            <a:ext cx="11636188" cy="6544143"/>
          </a:xfrm>
          <a:prstGeom prst="rect">
            <a:avLst/>
          </a:prstGeom>
        </p:spPr>
      </p:pic>
    </p:spTree>
    <p:extLst>
      <p:ext uri="{BB962C8B-B14F-4D97-AF65-F5344CB8AC3E}">
        <p14:creationId xmlns:p14="http://schemas.microsoft.com/office/powerpoint/2010/main" val="3019513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5E3E9-7BC0-DF4B-D904-3BDEE26E63B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C5BDF8-B533-73B0-11D1-BF1F2C87B6FB}"/>
              </a:ext>
            </a:extLst>
          </p:cNvPr>
          <p:cNvPicPr>
            <a:picLocks noChangeAspect="1"/>
          </p:cNvPicPr>
          <p:nvPr/>
        </p:nvPicPr>
        <p:blipFill>
          <a:blip r:embed="rId3"/>
          <a:stretch>
            <a:fillRect/>
          </a:stretch>
        </p:blipFill>
        <p:spPr>
          <a:xfrm>
            <a:off x="6902696" y="1178248"/>
            <a:ext cx="4195483" cy="5426336"/>
          </a:xfrm>
          <a:prstGeom prst="rect">
            <a:avLst/>
          </a:prstGeom>
        </p:spPr>
      </p:pic>
      <p:pic>
        <p:nvPicPr>
          <p:cNvPr id="6" name="Picture 5">
            <a:extLst>
              <a:ext uri="{FF2B5EF4-FFF2-40B4-BE49-F238E27FC236}">
                <a16:creationId xmlns:a16="http://schemas.microsoft.com/office/drawing/2014/main" id="{F36CDD51-7D23-2556-E32C-0B199360C589}"/>
              </a:ext>
            </a:extLst>
          </p:cNvPr>
          <p:cNvPicPr>
            <a:picLocks noChangeAspect="1"/>
          </p:cNvPicPr>
          <p:nvPr/>
        </p:nvPicPr>
        <p:blipFill>
          <a:blip r:embed="rId4"/>
          <a:stretch>
            <a:fillRect/>
          </a:stretch>
        </p:blipFill>
        <p:spPr>
          <a:xfrm>
            <a:off x="833179" y="1178248"/>
            <a:ext cx="4069851" cy="5215440"/>
          </a:xfrm>
          <a:prstGeom prst="rect">
            <a:avLst/>
          </a:prstGeom>
        </p:spPr>
      </p:pic>
      <p:sp>
        <p:nvSpPr>
          <p:cNvPr id="8" name="TextBox 7">
            <a:extLst>
              <a:ext uri="{FF2B5EF4-FFF2-40B4-BE49-F238E27FC236}">
                <a16:creationId xmlns:a16="http://schemas.microsoft.com/office/drawing/2014/main" id="{60269F0C-4836-2C3D-AAA7-2DA8D2B01FB1}"/>
              </a:ext>
            </a:extLst>
          </p:cNvPr>
          <p:cNvSpPr txBox="1"/>
          <p:nvPr/>
        </p:nvSpPr>
        <p:spPr>
          <a:xfrm>
            <a:off x="1389530" y="464312"/>
            <a:ext cx="9412940" cy="369332"/>
          </a:xfrm>
          <a:prstGeom prst="rect">
            <a:avLst/>
          </a:prstGeom>
          <a:solidFill>
            <a:schemeClr val="tx2">
              <a:lumMod val="10000"/>
              <a:lumOff val="90000"/>
            </a:schemeClr>
          </a:solidFill>
          <a:ln w="12700">
            <a:solidFill>
              <a:srgbClr val="0070C0"/>
            </a:solidFill>
          </a:ln>
        </p:spPr>
        <p:txBody>
          <a:bodyPr wrap="square">
            <a:spAutoFit/>
          </a:bodyPr>
          <a:lstStyle/>
          <a:p>
            <a:pPr algn="ctr"/>
            <a:r>
              <a:rPr lang="en-US"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Video to show class -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  </a:t>
            </a:r>
            <a:r>
              <a:rPr lang="en-US"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LearnStorm</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 Growth Mindset: How to write a SMART goal (youtube.com)</a:t>
            </a:r>
            <a:endParaRPr lang="en-CA" dirty="0"/>
          </a:p>
        </p:txBody>
      </p:sp>
    </p:spTree>
    <p:extLst>
      <p:ext uri="{BB962C8B-B14F-4D97-AF65-F5344CB8AC3E}">
        <p14:creationId xmlns:p14="http://schemas.microsoft.com/office/powerpoint/2010/main" val="2052027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D83FF0-8103-4087-E6A2-466EA0A9C18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document&#10;&#10;AI-generated content may be incorrect.">
            <a:extLst>
              <a:ext uri="{FF2B5EF4-FFF2-40B4-BE49-F238E27FC236}">
                <a16:creationId xmlns:a16="http://schemas.microsoft.com/office/drawing/2014/main" id="{9AF8E96C-9697-BE25-2647-3300CDBDC91E}"/>
              </a:ext>
            </a:extLst>
          </p:cNvPr>
          <p:cNvPicPr>
            <a:picLocks noChangeAspect="1"/>
          </p:cNvPicPr>
          <p:nvPr/>
        </p:nvPicPr>
        <p:blipFill>
          <a:blip r:embed="rId3"/>
          <a:srcRect b="12126"/>
          <a:stretch>
            <a:fillRect/>
          </a:stretch>
        </p:blipFill>
        <p:spPr>
          <a:xfrm>
            <a:off x="627528" y="354190"/>
            <a:ext cx="11241743" cy="6322309"/>
          </a:xfrm>
          <a:prstGeom prst="rect">
            <a:avLst/>
          </a:prstGeom>
        </p:spPr>
      </p:pic>
    </p:spTree>
    <p:extLst>
      <p:ext uri="{BB962C8B-B14F-4D97-AF65-F5344CB8AC3E}">
        <p14:creationId xmlns:p14="http://schemas.microsoft.com/office/powerpoint/2010/main" val="584386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3BB1B6F7-ED67-00C8-92CD-4AACA3446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0394"/>
            <a:ext cx="12192000" cy="5397212"/>
          </a:xfrm>
          <a:prstGeom prst="rect">
            <a:avLst/>
          </a:prstGeom>
        </p:spPr>
      </p:pic>
      <p:sp>
        <p:nvSpPr>
          <p:cNvPr id="4" name="Elipse 9">
            <a:extLst>
              <a:ext uri="{FF2B5EF4-FFF2-40B4-BE49-F238E27FC236}">
                <a16:creationId xmlns:a16="http://schemas.microsoft.com/office/drawing/2014/main" id="{C21629E3-21E4-0127-CF93-C68EF0B80EF3}"/>
              </a:ext>
            </a:extLst>
          </p:cNvPr>
          <p:cNvSpPr/>
          <p:nvPr/>
        </p:nvSpPr>
        <p:spPr>
          <a:xfrm>
            <a:off x="8982575" y="3877176"/>
            <a:ext cx="2275975" cy="542424"/>
          </a:xfrm>
          <a:prstGeom prst="ellipse">
            <a:avLst/>
          </a:prstGeom>
          <a:solidFill>
            <a:srgbClr val="E71224">
              <a:alpha val="5000"/>
            </a:srgbClr>
          </a:solidFill>
          <a:ln w="36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436810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EE848-3F1B-2B8C-BC1C-7F65A7970FF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2C19D1B-E339-4F6F-B7C3-D00B20AA113C}"/>
              </a:ext>
            </a:extLst>
          </p:cNvPr>
          <p:cNvSpPr/>
          <p:nvPr/>
        </p:nvSpPr>
        <p:spPr>
          <a:xfrm>
            <a:off x="-9673" y="-14844"/>
            <a:ext cx="12198624" cy="1368556"/>
          </a:xfrm>
          <a:prstGeom prst="rect">
            <a:avLst/>
          </a:prstGeom>
          <a:solidFill>
            <a:srgbClr val="3F537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0E2175-DF46-52BD-4A72-DEA84ECD5C23}"/>
              </a:ext>
            </a:extLst>
          </p:cNvPr>
          <p:cNvSpPr>
            <a:spLocks noGrp="1"/>
          </p:cNvSpPr>
          <p:nvPr>
            <p:ph type="title"/>
          </p:nvPr>
        </p:nvSpPr>
        <p:spPr>
          <a:xfrm>
            <a:off x="831839" y="220213"/>
            <a:ext cx="10515600" cy="1133499"/>
          </a:xfrm>
        </p:spPr>
        <p:txBody>
          <a:bodyPr>
            <a:normAutofit/>
          </a:bodyPr>
          <a:lstStyle/>
          <a:p>
            <a:pPr algn="ctr"/>
            <a:r>
              <a:rPr lang="en-US" sz="4600">
                <a:solidFill>
                  <a:schemeClr val="bg1"/>
                </a:solidFill>
                <a:latin typeface="DM Serif Text" pitchFamily="2" charset="0"/>
              </a:rPr>
              <a:t>Workshop Schedule</a:t>
            </a:r>
            <a:endParaRPr lang="en-US" sz="4600" dirty="0">
              <a:solidFill>
                <a:schemeClr val="bg1"/>
              </a:solidFill>
              <a:latin typeface="DM Serif Text" pitchFamily="2" charset="0"/>
            </a:endParaRPr>
          </a:p>
        </p:txBody>
      </p:sp>
      <p:graphicFrame>
        <p:nvGraphicFramePr>
          <p:cNvPr id="5" name="Table 4">
            <a:extLst>
              <a:ext uri="{FF2B5EF4-FFF2-40B4-BE49-F238E27FC236}">
                <a16:creationId xmlns:a16="http://schemas.microsoft.com/office/drawing/2014/main" id="{AAB1F721-7970-838D-E936-205C84EC3982}"/>
              </a:ext>
            </a:extLst>
          </p:cNvPr>
          <p:cNvGraphicFramePr>
            <a:graphicFrameLocks noGrp="1"/>
          </p:cNvGraphicFramePr>
          <p:nvPr>
            <p:extLst>
              <p:ext uri="{D42A27DB-BD31-4B8C-83A1-F6EECF244321}">
                <p14:modId xmlns:p14="http://schemas.microsoft.com/office/powerpoint/2010/main" val="2779436583"/>
              </p:ext>
            </p:extLst>
          </p:nvPr>
        </p:nvGraphicFramePr>
        <p:xfrm>
          <a:off x="566655" y="1436819"/>
          <a:ext cx="10648192" cy="5371803"/>
        </p:xfrm>
        <a:graphic>
          <a:graphicData uri="http://schemas.openxmlformats.org/drawingml/2006/table">
            <a:tbl>
              <a:tblPr firstRow="1" firstCol="1" bandRow="1">
                <a:tableStyleId>{5C22544A-7EE6-4342-B048-85BDC9FD1C3A}</a:tableStyleId>
              </a:tblPr>
              <a:tblGrid>
                <a:gridCol w="3775695">
                  <a:extLst>
                    <a:ext uri="{9D8B030D-6E8A-4147-A177-3AD203B41FA5}">
                      <a16:colId xmlns:a16="http://schemas.microsoft.com/office/drawing/2014/main" val="3780796105"/>
                    </a:ext>
                  </a:extLst>
                </a:gridCol>
                <a:gridCol w="3154080">
                  <a:extLst>
                    <a:ext uri="{9D8B030D-6E8A-4147-A177-3AD203B41FA5}">
                      <a16:colId xmlns:a16="http://schemas.microsoft.com/office/drawing/2014/main" val="404907448"/>
                    </a:ext>
                  </a:extLst>
                </a:gridCol>
                <a:gridCol w="3718417">
                  <a:extLst>
                    <a:ext uri="{9D8B030D-6E8A-4147-A177-3AD203B41FA5}">
                      <a16:colId xmlns:a16="http://schemas.microsoft.com/office/drawing/2014/main" val="4199970055"/>
                    </a:ext>
                  </a:extLst>
                </a:gridCol>
              </a:tblGrid>
              <a:tr h="847428">
                <a:tc>
                  <a:txBody>
                    <a:bodyPr/>
                    <a:lstStyle/>
                    <a:p>
                      <a:pPr marL="0" marR="0" algn="l">
                        <a:lnSpc>
                          <a:spcPct val="107000"/>
                        </a:lnSpc>
                        <a:spcBef>
                          <a:spcPts val="0"/>
                        </a:spcBef>
                        <a:spcAft>
                          <a:spcPts val="0"/>
                        </a:spcAft>
                      </a:pPr>
                      <a:r>
                        <a:rPr lang="en-CA" sz="1400" kern="100" dirty="0">
                          <a:effectLst/>
                        </a:rPr>
                        <a:t>Workshop 4: </a:t>
                      </a:r>
                      <a:endParaRPr lang="en-US" sz="1600" kern="100" dirty="0">
                        <a:effectLst/>
                      </a:endParaRPr>
                    </a:p>
                    <a:p>
                      <a:pPr marL="0" marR="0" algn="l">
                        <a:lnSpc>
                          <a:spcPct val="107000"/>
                        </a:lnSpc>
                        <a:spcBef>
                          <a:spcPts val="0"/>
                        </a:spcBef>
                        <a:spcAft>
                          <a:spcPts val="0"/>
                        </a:spcAft>
                      </a:pPr>
                      <a:r>
                        <a:rPr lang="en-CA" sz="1400" kern="100" dirty="0">
                          <a:effectLst/>
                        </a:rPr>
                        <a:t>Developing a financial plan / Participate in an experiential learning opportunity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6" marR="59716" marT="0" marB="0"/>
                </a:tc>
                <a:tc>
                  <a:txBody>
                    <a:bodyPr/>
                    <a:lstStyle/>
                    <a:p>
                      <a:pPr marL="0" marR="0" algn="ctr">
                        <a:lnSpc>
                          <a:spcPct val="107000"/>
                        </a:lnSpc>
                        <a:spcBef>
                          <a:spcPts val="0"/>
                        </a:spcBef>
                        <a:spcAft>
                          <a:spcPts val="0"/>
                        </a:spcAft>
                      </a:pPr>
                      <a:r>
                        <a:rPr lang="en-CA" sz="1400" kern="100">
                          <a:effectLst/>
                        </a:rPr>
                        <a:t> </a:t>
                      </a:r>
                      <a:endParaRPr lang="en-US" sz="1600" kern="100">
                        <a:effectLst/>
                      </a:endParaRPr>
                    </a:p>
                    <a:p>
                      <a:pPr marL="0" marR="0" algn="ctr">
                        <a:lnSpc>
                          <a:spcPct val="107000"/>
                        </a:lnSpc>
                        <a:spcBef>
                          <a:spcPts val="0"/>
                        </a:spcBef>
                        <a:spcAft>
                          <a:spcPts val="0"/>
                        </a:spcAft>
                      </a:pPr>
                      <a:r>
                        <a:rPr lang="en-CA" sz="1400" kern="100">
                          <a:effectLst/>
                        </a:rPr>
                        <a:t>Wednesday, November 26, 2025</a:t>
                      </a:r>
                      <a:endParaRPr lang="en-US" sz="1600" kern="100">
                        <a:effectLst/>
                      </a:endParaRPr>
                    </a:p>
                    <a:p>
                      <a:pPr marL="0" marR="0" algn="ctr">
                        <a:lnSpc>
                          <a:spcPct val="107000"/>
                        </a:lnSpc>
                        <a:spcBef>
                          <a:spcPts val="0"/>
                        </a:spcBef>
                        <a:spcAft>
                          <a:spcPts val="0"/>
                        </a:spcAft>
                      </a:pPr>
                      <a:r>
                        <a:rPr lang="en-CA" sz="1400" kern="100">
                          <a:effectLst/>
                        </a:rPr>
                        <a:t>3:30pm – 4:15pm</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59716" marR="59716" marT="0" marB="0"/>
                </a:tc>
                <a:tc>
                  <a:txBody>
                    <a:bodyPr/>
                    <a:lstStyle/>
                    <a:p>
                      <a:pPr marL="0" marR="0" algn="l">
                        <a:lnSpc>
                          <a:spcPct val="107000"/>
                        </a:lnSpc>
                        <a:spcBef>
                          <a:spcPts val="0"/>
                        </a:spcBef>
                        <a:spcAft>
                          <a:spcPts val="0"/>
                        </a:spcAft>
                      </a:pPr>
                      <a:r>
                        <a:rPr lang="en-CA" sz="1400" u="sng" kern="100" dirty="0">
                          <a:effectLst/>
                          <a:hlinkClick r:id="rId3" tooltip="Meeting join link"/>
                        </a:rPr>
                        <a:t>Join the meeting now</a:t>
                      </a:r>
                      <a:r>
                        <a:rPr lang="en-CA" sz="1400" kern="100" dirty="0">
                          <a:effectLst/>
                        </a:rPr>
                        <a:t> </a:t>
                      </a:r>
                      <a:endParaRPr lang="en-US" sz="1600" kern="100" dirty="0">
                        <a:effectLst/>
                      </a:endParaRPr>
                    </a:p>
                    <a:p>
                      <a:pPr marL="0" marR="0" algn="l">
                        <a:lnSpc>
                          <a:spcPct val="107000"/>
                        </a:lnSpc>
                        <a:spcBef>
                          <a:spcPts val="0"/>
                        </a:spcBef>
                        <a:spcAft>
                          <a:spcPts val="0"/>
                        </a:spcAft>
                      </a:pPr>
                      <a:r>
                        <a:rPr lang="en-CA" sz="1400" kern="100" dirty="0">
                          <a:effectLst/>
                        </a:rPr>
                        <a:t>Meeting ID: 280 845 620 698 8 </a:t>
                      </a:r>
                      <a:endParaRPr lang="en-US" sz="1600" kern="100" dirty="0">
                        <a:effectLst/>
                      </a:endParaRPr>
                    </a:p>
                    <a:p>
                      <a:pPr marL="0" marR="0" algn="l">
                        <a:lnSpc>
                          <a:spcPct val="107000"/>
                        </a:lnSpc>
                        <a:spcBef>
                          <a:spcPts val="0"/>
                        </a:spcBef>
                        <a:spcAft>
                          <a:spcPts val="800"/>
                        </a:spcAft>
                      </a:pPr>
                      <a:r>
                        <a:rPr lang="en-CA" sz="1400" kern="100" dirty="0">
                          <a:effectLst/>
                        </a:rPr>
                        <a:t>Passcode: R6Jq3pV9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6" marR="59716" marT="0" marB="0"/>
                </a:tc>
                <a:extLst>
                  <a:ext uri="{0D108BD9-81ED-4DB2-BD59-A6C34878D82A}">
                    <a16:rowId xmlns:a16="http://schemas.microsoft.com/office/drawing/2014/main" val="4137398330"/>
                  </a:ext>
                </a:extLst>
              </a:tr>
              <a:tr h="866562">
                <a:tc>
                  <a:txBody>
                    <a:bodyPr/>
                    <a:lstStyle/>
                    <a:p>
                      <a:pPr marL="0" marR="0" algn="l">
                        <a:lnSpc>
                          <a:spcPct val="107000"/>
                        </a:lnSpc>
                        <a:spcBef>
                          <a:spcPts val="0"/>
                        </a:spcBef>
                        <a:spcAft>
                          <a:spcPts val="0"/>
                        </a:spcAft>
                      </a:pPr>
                      <a:r>
                        <a:rPr lang="en-CA" sz="1400" kern="100">
                          <a:effectLst/>
                        </a:rPr>
                        <a:t>Workshop 5:</a:t>
                      </a:r>
                      <a:endParaRPr lang="en-US" sz="1600" kern="100">
                        <a:effectLst/>
                      </a:endParaRPr>
                    </a:p>
                    <a:p>
                      <a:pPr marL="0" marR="0" algn="l">
                        <a:lnSpc>
                          <a:spcPct val="107000"/>
                        </a:lnSpc>
                        <a:spcBef>
                          <a:spcPts val="0"/>
                        </a:spcBef>
                        <a:spcAft>
                          <a:spcPts val="0"/>
                        </a:spcAft>
                      </a:pPr>
                      <a:r>
                        <a:rPr lang="en-CA" sz="1400" kern="100">
                          <a:effectLst/>
                        </a:rPr>
                        <a:t>Resume / Cover letter </a:t>
                      </a:r>
                      <a:endParaRPr lang="en-US" sz="1600" kern="100">
                        <a:effectLst/>
                      </a:endParaRPr>
                    </a:p>
                    <a:p>
                      <a:pPr marL="0" marR="0" algn="l">
                        <a:lnSpc>
                          <a:spcPct val="107000"/>
                        </a:lnSpc>
                        <a:spcBef>
                          <a:spcPts val="0"/>
                        </a:spcBef>
                        <a:spcAft>
                          <a:spcPts val="0"/>
                        </a:spcAft>
                      </a:pPr>
                      <a:r>
                        <a:rPr lang="en-CA" sz="1400" kern="100">
                          <a:effectLst/>
                        </a:rPr>
                        <a:t>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59716" marR="59716" marT="0" marB="0"/>
                </a:tc>
                <a:tc>
                  <a:txBody>
                    <a:bodyPr/>
                    <a:lstStyle/>
                    <a:p>
                      <a:pPr marL="0" marR="0" algn="l">
                        <a:lnSpc>
                          <a:spcPct val="107000"/>
                        </a:lnSpc>
                        <a:spcBef>
                          <a:spcPts val="0"/>
                        </a:spcBef>
                        <a:spcAft>
                          <a:spcPts val="0"/>
                        </a:spcAft>
                      </a:pPr>
                      <a:r>
                        <a:rPr lang="en-CA" sz="1400" kern="100" dirty="0">
                          <a:effectLst/>
                        </a:rPr>
                        <a:t> </a:t>
                      </a:r>
                      <a:endParaRPr lang="en-US" sz="1600" kern="100" dirty="0">
                        <a:effectLst/>
                      </a:endParaRPr>
                    </a:p>
                    <a:p>
                      <a:pPr marL="0" marR="0" algn="ctr">
                        <a:lnSpc>
                          <a:spcPct val="107000"/>
                        </a:lnSpc>
                        <a:spcBef>
                          <a:spcPts val="0"/>
                        </a:spcBef>
                        <a:spcAft>
                          <a:spcPts val="0"/>
                        </a:spcAft>
                      </a:pPr>
                      <a:r>
                        <a:rPr lang="en-CA" sz="1400" kern="100" dirty="0">
                          <a:effectLst/>
                        </a:rPr>
                        <a:t>Wednesday, January 21, 2025</a:t>
                      </a:r>
                      <a:endParaRPr lang="en-US" sz="1600" kern="100" dirty="0">
                        <a:effectLst/>
                      </a:endParaRPr>
                    </a:p>
                    <a:p>
                      <a:pPr marL="0" marR="0" algn="ctr">
                        <a:lnSpc>
                          <a:spcPct val="107000"/>
                        </a:lnSpc>
                        <a:spcBef>
                          <a:spcPts val="0"/>
                        </a:spcBef>
                        <a:spcAft>
                          <a:spcPts val="0"/>
                        </a:spcAft>
                      </a:pPr>
                      <a:r>
                        <a:rPr lang="en-CA" sz="1400" kern="100" dirty="0">
                          <a:effectLst/>
                        </a:rPr>
                        <a:t>3:30pm – 4:15pm</a:t>
                      </a:r>
                      <a:endParaRPr lang="en-US" sz="1600" kern="100" dirty="0">
                        <a:effectLst/>
                      </a:endParaRPr>
                    </a:p>
                    <a:p>
                      <a:pPr marL="0" marR="0" algn="ctr">
                        <a:lnSpc>
                          <a:spcPct val="107000"/>
                        </a:lnSpc>
                        <a:spcBef>
                          <a:spcPts val="0"/>
                        </a:spcBef>
                        <a:spcAft>
                          <a:spcPts val="0"/>
                        </a:spcAft>
                      </a:pPr>
                      <a:r>
                        <a:rPr lang="en-CA" sz="14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6" marR="59716" marT="0" marB="0"/>
                </a:tc>
                <a:tc>
                  <a:txBody>
                    <a:bodyPr/>
                    <a:lstStyle/>
                    <a:p>
                      <a:pPr marL="0" marR="0" algn="l">
                        <a:lnSpc>
                          <a:spcPct val="107000"/>
                        </a:lnSpc>
                        <a:spcBef>
                          <a:spcPts val="0"/>
                        </a:spcBef>
                        <a:spcAft>
                          <a:spcPts val="0"/>
                        </a:spcAft>
                      </a:pPr>
                      <a:r>
                        <a:rPr lang="en-CA" sz="1400" u="sng" kern="100" dirty="0">
                          <a:effectLst/>
                          <a:hlinkClick r:id="rId4" tooltip="Meeting join link"/>
                        </a:rPr>
                        <a:t>Join the meeting now</a:t>
                      </a:r>
                      <a:r>
                        <a:rPr lang="en-CA" sz="1400" kern="100" dirty="0">
                          <a:effectLst/>
                        </a:rPr>
                        <a:t> </a:t>
                      </a:r>
                      <a:endParaRPr lang="en-US" sz="1600" kern="100" dirty="0">
                        <a:effectLst/>
                      </a:endParaRPr>
                    </a:p>
                    <a:p>
                      <a:pPr marL="0" marR="0" algn="l">
                        <a:lnSpc>
                          <a:spcPct val="107000"/>
                        </a:lnSpc>
                        <a:spcBef>
                          <a:spcPts val="0"/>
                        </a:spcBef>
                        <a:spcAft>
                          <a:spcPts val="0"/>
                        </a:spcAft>
                      </a:pPr>
                      <a:r>
                        <a:rPr lang="en-CA" sz="1400" kern="100" dirty="0">
                          <a:effectLst/>
                        </a:rPr>
                        <a:t>Meeting ID: 247 884 541 633 0 </a:t>
                      </a:r>
                      <a:endParaRPr lang="en-US" sz="1600" kern="100" dirty="0">
                        <a:effectLst/>
                      </a:endParaRPr>
                    </a:p>
                    <a:p>
                      <a:pPr marL="0" marR="0" algn="l">
                        <a:lnSpc>
                          <a:spcPct val="107000"/>
                        </a:lnSpc>
                        <a:spcBef>
                          <a:spcPts val="0"/>
                        </a:spcBef>
                        <a:spcAft>
                          <a:spcPts val="800"/>
                        </a:spcAft>
                      </a:pPr>
                      <a:r>
                        <a:rPr lang="en-CA" sz="1400" kern="100" dirty="0">
                          <a:effectLst/>
                        </a:rPr>
                        <a:t>Passcode: sY6Sb7Dr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6" marR="59716" marT="0" marB="0"/>
                </a:tc>
                <a:extLst>
                  <a:ext uri="{0D108BD9-81ED-4DB2-BD59-A6C34878D82A}">
                    <a16:rowId xmlns:a16="http://schemas.microsoft.com/office/drawing/2014/main" val="1329580767"/>
                  </a:ext>
                </a:extLst>
              </a:tr>
              <a:tr h="866562">
                <a:tc>
                  <a:txBody>
                    <a:bodyPr/>
                    <a:lstStyle/>
                    <a:p>
                      <a:pPr marL="0" marR="0" algn="l">
                        <a:lnSpc>
                          <a:spcPct val="107000"/>
                        </a:lnSpc>
                        <a:spcBef>
                          <a:spcPts val="0"/>
                        </a:spcBef>
                        <a:spcAft>
                          <a:spcPts val="0"/>
                        </a:spcAft>
                      </a:pPr>
                      <a:r>
                        <a:rPr lang="en-CA" sz="1400" kern="100" dirty="0">
                          <a:effectLst/>
                        </a:rPr>
                        <a:t>Workshop 6: </a:t>
                      </a:r>
                      <a:endParaRPr lang="en-US" sz="1600" kern="100" dirty="0">
                        <a:effectLst/>
                      </a:endParaRPr>
                    </a:p>
                    <a:p>
                      <a:pPr marL="0" marR="0" algn="l">
                        <a:lnSpc>
                          <a:spcPct val="107000"/>
                        </a:lnSpc>
                        <a:spcBef>
                          <a:spcPts val="0"/>
                        </a:spcBef>
                        <a:spcAft>
                          <a:spcPts val="0"/>
                        </a:spcAft>
                      </a:pPr>
                      <a:r>
                        <a:rPr lang="en-CA" sz="1400" kern="100" dirty="0">
                          <a:effectLst/>
                        </a:rPr>
                        <a:t>Interviews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6" marR="59716" marT="0" marB="0"/>
                </a:tc>
                <a:tc>
                  <a:txBody>
                    <a:bodyPr/>
                    <a:lstStyle/>
                    <a:p>
                      <a:pPr marL="0" marR="0" algn="ctr">
                        <a:lnSpc>
                          <a:spcPct val="107000"/>
                        </a:lnSpc>
                        <a:spcBef>
                          <a:spcPts val="0"/>
                        </a:spcBef>
                        <a:spcAft>
                          <a:spcPts val="0"/>
                        </a:spcAft>
                      </a:pPr>
                      <a:r>
                        <a:rPr lang="en-CA" sz="1400" kern="100" dirty="0">
                          <a:effectLst/>
                        </a:rPr>
                        <a:t> </a:t>
                      </a:r>
                      <a:endParaRPr lang="en-US" sz="1600" kern="100" dirty="0">
                        <a:effectLst/>
                      </a:endParaRPr>
                    </a:p>
                    <a:p>
                      <a:pPr marL="0" marR="0" algn="ctr">
                        <a:lnSpc>
                          <a:spcPct val="107000"/>
                        </a:lnSpc>
                        <a:spcBef>
                          <a:spcPts val="0"/>
                        </a:spcBef>
                        <a:spcAft>
                          <a:spcPts val="0"/>
                        </a:spcAft>
                      </a:pPr>
                      <a:r>
                        <a:rPr lang="en-CA" sz="1400" kern="100" dirty="0">
                          <a:effectLst/>
                        </a:rPr>
                        <a:t>Wednesday, February 18, 2025</a:t>
                      </a:r>
                      <a:endParaRPr lang="en-US" sz="1600" kern="100" dirty="0">
                        <a:effectLst/>
                      </a:endParaRPr>
                    </a:p>
                    <a:p>
                      <a:pPr marL="0" marR="0" algn="ctr">
                        <a:lnSpc>
                          <a:spcPct val="107000"/>
                        </a:lnSpc>
                        <a:spcBef>
                          <a:spcPts val="0"/>
                        </a:spcBef>
                        <a:spcAft>
                          <a:spcPts val="0"/>
                        </a:spcAft>
                      </a:pPr>
                      <a:r>
                        <a:rPr lang="en-CA" sz="1400" kern="100" dirty="0">
                          <a:effectLst/>
                        </a:rPr>
                        <a:t>3:30pm – 4:15pm</a:t>
                      </a:r>
                      <a:endParaRPr lang="en-US" sz="1600" kern="100" dirty="0">
                        <a:effectLst/>
                      </a:endParaRPr>
                    </a:p>
                    <a:p>
                      <a:pPr marL="0" marR="0" algn="ctr">
                        <a:lnSpc>
                          <a:spcPct val="107000"/>
                        </a:lnSpc>
                        <a:spcBef>
                          <a:spcPts val="0"/>
                        </a:spcBef>
                        <a:spcAft>
                          <a:spcPts val="0"/>
                        </a:spcAft>
                      </a:pPr>
                      <a:r>
                        <a:rPr lang="en-CA" sz="1400" kern="100" dirty="0">
                          <a:effectLst/>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6" marR="59716" marT="0" marB="0"/>
                </a:tc>
                <a:tc>
                  <a:txBody>
                    <a:bodyPr/>
                    <a:lstStyle/>
                    <a:p>
                      <a:pPr marL="0" marR="0" algn="l">
                        <a:lnSpc>
                          <a:spcPct val="107000"/>
                        </a:lnSpc>
                        <a:spcBef>
                          <a:spcPts val="0"/>
                        </a:spcBef>
                        <a:spcAft>
                          <a:spcPts val="0"/>
                        </a:spcAft>
                      </a:pPr>
                      <a:r>
                        <a:rPr lang="en-CA" sz="1400" u="sng" kern="100">
                          <a:effectLst/>
                          <a:hlinkClick r:id="rId5" tooltip="Meeting join link"/>
                        </a:rPr>
                        <a:t>Join the meeting now</a:t>
                      </a:r>
                      <a:r>
                        <a:rPr lang="en-CA" sz="1400" kern="100">
                          <a:effectLst/>
                        </a:rPr>
                        <a:t> </a:t>
                      </a:r>
                      <a:endParaRPr lang="en-US" sz="1600" kern="100">
                        <a:effectLst/>
                      </a:endParaRPr>
                    </a:p>
                    <a:p>
                      <a:pPr marL="0" marR="0" algn="l">
                        <a:lnSpc>
                          <a:spcPct val="107000"/>
                        </a:lnSpc>
                        <a:spcBef>
                          <a:spcPts val="0"/>
                        </a:spcBef>
                        <a:spcAft>
                          <a:spcPts val="0"/>
                        </a:spcAft>
                      </a:pPr>
                      <a:r>
                        <a:rPr lang="en-CA" sz="1400" kern="100">
                          <a:effectLst/>
                        </a:rPr>
                        <a:t>Meeting ID: 246 870 803 464 3 </a:t>
                      </a:r>
                      <a:endParaRPr lang="en-US" sz="1600" kern="100">
                        <a:effectLst/>
                      </a:endParaRPr>
                    </a:p>
                    <a:p>
                      <a:pPr marL="0" marR="0" algn="l">
                        <a:lnSpc>
                          <a:spcPct val="107000"/>
                        </a:lnSpc>
                        <a:spcBef>
                          <a:spcPts val="0"/>
                        </a:spcBef>
                        <a:spcAft>
                          <a:spcPts val="800"/>
                        </a:spcAft>
                      </a:pPr>
                      <a:r>
                        <a:rPr lang="en-CA" sz="1400" kern="100">
                          <a:effectLst/>
                        </a:rPr>
                        <a:t>Passcode: MS9Zk6o4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59716" marR="59716" marT="0" marB="0"/>
                </a:tc>
                <a:extLst>
                  <a:ext uri="{0D108BD9-81ED-4DB2-BD59-A6C34878D82A}">
                    <a16:rowId xmlns:a16="http://schemas.microsoft.com/office/drawing/2014/main" val="3099027870"/>
                  </a:ext>
                </a:extLst>
              </a:tr>
              <a:tr h="866562">
                <a:tc>
                  <a:txBody>
                    <a:bodyPr/>
                    <a:lstStyle/>
                    <a:p>
                      <a:pPr marL="0" marR="0" algn="l">
                        <a:lnSpc>
                          <a:spcPct val="107000"/>
                        </a:lnSpc>
                        <a:spcBef>
                          <a:spcPts val="0"/>
                        </a:spcBef>
                        <a:spcAft>
                          <a:spcPts val="0"/>
                        </a:spcAft>
                      </a:pPr>
                      <a:r>
                        <a:rPr lang="en-CA" sz="1400" kern="100">
                          <a:effectLst/>
                        </a:rPr>
                        <a:t>Workshop 7:</a:t>
                      </a:r>
                      <a:endParaRPr lang="en-US" sz="1600" kern="100">
                        <a:effectLst/>
                      </a:endParaRPr>
                    </a:p>
                    <a:p>
                      <a:pPr marL="0" marR="0" algn="l">
                        <a:lnSpc>
                          <a:spcPct val="107000"/>
                        </a:lnSpc>
                        <a:spcBef>
                          <a:spcPts val="0"/>
                        </a:spcBef>
                        <a:spcAft>
                          <a:spcPts val="0"/>
                        </a:spcAft>
                      </a:pPr>
                      <a:r>
                        <a:rPr lang="en-CA" sz="1400" kern="100">
                          <a:effectLst/>
                        </a:rPr>
                        <a:t>Student led conference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59716" marR="59716" marT="0" marB="0"/>
                </a:tc>
                <a:tc>
                  <a:txBody>
                    <a:bodyPr/>
                    <a:lstStyle/>
                    <a:p>
                      <a:pPr marL="0" marR="0" algn="l">
                        <a:lnSpc>
                          <a:spcPct val="107000"/>
                        </a:lnSpc>
                        <a:spcBef>
                          <a:spcPts val="0"/>
                        </a:spcBef>
                        <a:spcAft>
                          <a:spcPts val="0"/>
                        </a:spcAft>
                      </a:pPr>
                      <a:r>
                        <a:rPr lang="en-CA" sz="1400" kern="100">
                          <a:effectLst/>
                        </a:rPr>
                        <a:t> </a:t>
                      </a:r>
                      <a:endParaRPr lang="en-US" sz="1600" kern="100">
                        <a:effectLst/>
                      </a:endParaRPr>
                    </a:p>
                    <a:p>
                      <a:pPr marL="0" marR="0" algn="ctr">
                        <a:lnSpc>
                          <a:spcPct val="107000"/>
                        </a:lnSpc>
                        <a:spcBef>
                          <a:spcPts val="0"/>
                        </a:spcBef>
                        <a:spcAft>
                          <a:spcPts val="0"/>
                        </a:spcAft>
                      </a:pPr>
                      <a:r>
                        <a:rPr lang="en-CA" sz="1400" kern="100">
                          <a:effectLst/>
                        </a:rPr>
                        <a:t>Wednesday, March 18, 2025</a:t>
                      </a:r>
                      <a:endParaRPr lang="en-US" sz="1600" kern="100">
                        <a:effectLst/>
                      </a:endParaRPr>
                    </a:p>
                    <a:p>
                      <a:pPr marL="0" marR="0" algn="ctr">
                        <a:lnSpc>
                          <a:spcPct val="107000"/>
                        </a:lnSpc>
                        <a:spcBef>
                          <a:spcPts val="0"/>
                        </a:spcBef>
                        <a:spcAft>
                          <a:spcPts val="0"/>
                        </a:spcAft>
                      </a:pPr>
                      <a:r>
                        <a:rPr lang="en-CA" sz="1400" kern="100">
                          <a:effectLst/>
                        </a:rPr>
                        <a:t>3:30pm – 4:15pm</a:t>
                      </a:r>
                      <a:endParaRPr lang="en-US" sz="1600" kern="100">
                        <a:effectLst/>
                      </a:endParaRPr>
                    </a:p>
                    <a:p>
                      <a:pPr marL="0" marR="0" algn="l">
                        <a:lnSpc>
                          <a:spcPct val="107000"/>
                        </a:lnSpc>
                        <a:spcBef>
                          <a:spcPts val="0"/>
                        </a:spcBef>
                        <a:spcAft>
                          <a:spcPts val="0"/>
                        </a:spcAft>
                      </a:pPr>
                      <a:r>
                        <a:rPr lang="en-CA" sz="1400" kern="100">
                          <a:effectLst/>
                        </a:rPr>
                        <a:t>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59716" marR="59716" marT="0" marB="0"/>
                </a:tc>
                <a:tc>
                  <a:txBody>
                    <a:bodyPr/>
                    <a:lstStyle/>
                    <a:p>
                      <a:pPr marL="0" marR="0" algn="l">
                        <a:lnSpc>
                          <a:spcPct val="107000"/>
                        </a:lnSpc>
                        <a:spcBef>
                          <a:spcPts val="0"/>
                        </a:spcBef>
                        <a:spcAft>
                          <a:spcPts val="0"/>
                        </a:spcAft>
                      </a:pPr>
                      <a:r>
                        <a:rPr lang="en-CA" sz="1400" u="sng" kern="100">
                          <a:effectLst/>
                          <a:hlinkClick r:id="rId6" tooltip="Meeting join link"/>
                        </a:rPr>
                        <a:t>Join the meeting now</a:t>
                      </a:r>
                      <a:r>
                        <a:rPr lang="en-CA" sz="1400" kern="100">
                          <a:effectLst/>
                        </a:rPr>
                        <a:t> </a:t>
                      </a:r>
                      <a:endParaRPr lang="en-US" sz="1600" kern="100">
                        <a:effectLst/>
                      </a:endParaRPr>
                    </a:p>
                    <a:p>
                      <a:pPr marL="0" marR="0" algn="l">
                        <a:lnSpc>
                          <a:spcPct val="107000"/>
                        </a:lnSpc>
                        <a:spcBef>
                          <a:spcPts val="0"/>
                        </a:spcBef>
                        <a:spcAft>
                          <a:spcPts val="0"/>
                        </a:spcAft>
                      </a:pPr>
                      <a:r>
                        <a:rPr lang="en-CA" sz="1400" kern="100">
                          <a:effectLst/>
                        </a:rPr>
                        <a:t>Meeting ID: 225 518 008 767 8 </a:t>
                      </a:r>
                      <a:endParaRPr lang="en-US" sz="1600" kern="100">
                        <a:effectLst/>
                      </a:endParaRPr>
                    </a:p>
                    <a:p>
                      <a:pPr marL="0" marR="0" algn="l">
                        <a:lnSpc>
                          <a:spcPct val="107000"/>
                        </a:lnSpc>
                        <a:spcBef>
                          <a:spcPts val="0"/>
                        </a:spcBef>
                        <a:spcAft>
                          <a:spcPts val="800"/>
                        </a:spcAft>
                      </a:pPr>
                      <a:r>
                        <a:rPr lang="en-CA" sz="1400" kern="100">
                          <a:effectLst/>
                        </a:rPr>
                        <a:t>Passcode: U3HR9fP9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59716" marR="59716" marT="0" marB="0"/>
                </a:tc>
                <a:extLst>
                  <a:ext uri="{0D108BD9-81ED-4DB2-BD59-A6C34878D82A}">
                    <a16:rowId xmlns:a16="http://schemas.microsoft.com/office/drawing/2014/main" val="3431091387"/>
                  </a:ext>
                </a:extLst>
              </a:tr>
              <a:tr h="866562">
                <a:tc>
                  <a:txBody>
                    <a:bodyPr/>
                    <a:lstStyle/>
                    <a:p>
                      <a:pPr marL="0" marR="0" algn="l">
                        <a:lnSpc>
                          <a:spcPct val="107000"/>
                        </a:lnSpc>
                        <a:spcBef>
                          <a:spcPts val="0"/>
                        </a:spcBef>
                        <a:spcAft>
                          <a:spcPts val="0"/>
                        </a:spcAft>
                      </a:pPr>
                      <a:r>
                        <a:rPr lang="en-CA" sz="1400" kern="100">
                          <a:effectLst/>
                        </a:rPr>
                        <a:t>Workshop 8: </a:t>
                      </a:r>
                      <a:endParaRPr lang="en-US" sz="1600" kern="100">
                        <a:effectLst/>
                      </a:endParaRPr>
                    </a:p>
                    <a:p>
                      <a:pPr marL="0" marR="0" algn="l">
                        <a:lnSpc>
                          <a:spcPct val="107000"/>
                        </a:lnSpc>
                        <a:spcBef>
                          <a:spcPts val="0"/>
                        </a:spcBef>
                        <a:spcAft>
                          <a:spcPts val="0"/>
                        </a:spcAft>
                      </a:pPr>
                      <a:r>
                        <a:rPr lang="en-CA" sz="1400" kern="100">
                          <a:effectLst/>
                        </a:rPr>
                        <a:t>Check-ins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59716" marR="59716" marT="0" marB="0"/>
                </a:tc>
                <a:tc>
                  <a:txBody>
                    <a:bodyPr/>
                    <a:lstStyle/>
                    <a:p>
                      <a:pPr marL="0" marR="0" algn="l">
                        <a:lnSpc>
                          <a:spcPct val="107000"/>
                        </a:lnSpc>
                        <a:spcBef>
                          <a:spcPts val="0"/>
                        </a:spcBef>
                        <a:spcAft>
                          <a:spcPts val="0"/>
                        </a:spcAft>
                      </a:pPr>
                      <a:r>
                        <a:rPr lang="en-CA" sz="1400" kern="100">
                          <a:effectLst/>
                        </a:rPr>
                        <a:t> </a:t>
                      </a:r>
                      <a:endParaRPr lang="en-US" sz="1600" kern="100">
                        <a:effectLst/>
                      </a:endParaRPr>
                    </a:p>
                    <a:p>
                      <a:pPr marL="0" marR="0" algn="ctr">
                        <a:lnSpc>
                          <a:spcPct val="107000"/>
                        </a:lnSpc>
                        <a:spcBef>
                          <a:spcPts val="0"/>
                        </a:spcBef>
                        <a:spcAft>
                          <a:spcPts val="0"/>
                        </a:spcAft>
                      </a:pPr>
                      <a:r>
                        <a:rPr lang="en-CA" sz="1400" kern="100">
                          <a:effectLst/>
                        </a:rPr>
                        <a:t>Wednesday, April 22, 2025</a:t>
                      </a:r>
                      <a:endParaRPr lang="en-US" sz="1600" kern="100">
                        <a:effectLst/>
                      </a:endParaRPr>
                    </a:p>
                    <a:p>
                      <a:pPr marL="0" marR="0" algn="ctr">
                        <a:lnSpc>
                          <a:spcPct val="107000"/>
                        </a:lnSpc>
                        <a:spcBef>
                          <a:spcPts val="0"/>
                        </a:spcBef>
                        <a:spcAft>
                          <a:spcPts val="0"/>
                        </a:spcAft>
                      </a:pPr>
                      <a:r>
                        <a:rPr lang="en-CA" sz="1400" kern="100">
                          <a:effectLst/>
                        </a:rPr>
                        <a:t>3:30pm – 4:15pm</a:t>
                      </a:r>
                      <a:endParaRPr lang="en-US" sz="1600" kern="100">
                        <a:effectLst/>
                      </a:endParaRPr>
                    </a:p>
                    <a:p>
                      <a:pPr marL="0" marR="0" algn="l">
                        <a:lnSpc>
                          <a:spcPct val="107000"/>
                        </a:lnSpc>
                        <a:spcBef>
                          <a:spcPts val="0"/>
                        </a:spcBef>
                        <a:spcAft>
                          <a:spcPts val="0"/>
                        </a:spcAft>
                      </a:pPr>
                      <a:r>
                        <a:rPr lang="en-CA" sz="1400" kern="100">
                          <a:effectLst/>
                        </a:rPr>
                        <a:t>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59716" marR="59716" marT="0" marB="0"/>
                </a:tc>
                <a:tc>
                  <a:txBody>
                    <a:bodyPr/>
                    <a:lstStyle/>
                    <a:p>
                      <a:pPr marL="0" marR="0" algn="l">
                        <a:lnSpc>
                          <a:spcPct val="107000"/>
                        </a:lnSpc>
                        <a:spcBef>
                          <a:spcPts val="0"/>
                        </a:spcBef>
                        <a:spcAft>
                          <a:spcPts val="0"/>
                        </a:spcAft>
                      </a:pPr>
                      <a:r>
                        <a:rPr lang="en-CA" sz="1400" u="sng" kern="100" dirty="0">
                          <a:effectLst/>
                          <a:hlinkClick r:id="rId7" tooltip="Meeting join link"/>
                        </a:rPr>
                        <a:t>Join the meeting now</a:t>
                      </a:r>
                      <a:r>
                        <a:rPr lang="en-CA" sz="1400" kern="100" dirty="0">
                          <a:effectLst/>
                        </a:rPr>
                        <a:t> </a:t>
                      </a:r>
                      <a:endParaRPr lang="en-US" sz="1600" kern="100" dirty="0">
                        <a:effectLst/>
                      </a:endParaRPr>
                    </a:p>
                    <a:p>
                      <a:pPr marL="0" marR="0" algn="l">
                        <a:lnSpc>
                          <a:spcPct val="107000"/>
                        </a:lnSpc>
                        <a:spcBef>
                          <a:spcPts val="0"/>
                        </a:spcBef>
                        <a:spcAft>
                          <a:spcPts val="0"/>
                        </a:spcAft>
                      </a:pPr>
                      <a:r>
                        <a:rPr lang="en-CA" sz="1400" kern="100" dirty="0">
                          <a:effectLst/>
                        </a:rPr>
                        <a:t>Meeting ID: 259 710 809 892 </a:t>
                      </a:r>
                      <a:endParaRPr lang="en-US" sz="1600" kern="100" dirty="0">
                        <a:effectLst/>
                      </a:endParaRPr>
                    </a:p>
                    <a:p>
                      <a:pPr marL="0" marR="0" algn="l">
                        <a:lnSpc>
                          <a:spcPct val="107000"/>
                        </a:lnSpc>
                        <a:spcBef>
                          <a:spcPts val="0"/>
                        </a:spcBef>
                        <a:spcAft>
                          <a:spcPts val="800"/>
                        </a:spcAft>
                      </a:pPr>
                      <a:r>
                        <a:rPr lang="en-CA" sz="1400" kern="100" dirty="0">
                          <a:effectLst/>
                        </a:rPr>
                        <a:t>Passcode: EF6Pe7ku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6" marR="59716" marT="0" marB="0"/>
                </a:tc>
                <a:extLst>
                  <a:ext uri="{0D108BD9-81ED-4DB2-BD59-A6C34878D82A}">
                    <a16:rowId xmlns:a16="http://schemas.microsoft.com/office/drawing/2014/main" val="1759547187"/>
                  </a:ext>
                </a:extLst>
              </a:tr>
              <a:tr h="866562">
                <a:tc>
                  <a:txBody>
                    <a:bodyPr/>
                    <a:lstStyle/>
                    <a:p>
                      <a:pPr marL="0" marR="0" algn="l">
                        <a:lnSpc>
                          <a:spcPct val="107000"/>
                        </a:lnSpc>
                        <a:spcBef>
                          <a:spcPts val="0"/>
                        </a:spcBef>
                        <a:spcAft>
                          <a:spcPts val="0"/>
                        </a:spcAft>
                      </a:pPr>
                      <a:r>
                        <a:rPr lang="en-CA" sz="1400" kern="100">
                          <a:effectLst/>
                        </a:rPr>
                        <a:t>Workshop 9:</a:t>
                      </a:r>
                      <a:endParaRPr lang="en-US" sz="1600" kern="100">
                        <a:effectLst/>
                      </a:endParaRPr>
                    </a:p>
                    <a:p>
                      <a:pPr marL="0" marR="0" algn="l">
                        <a:lnSpc>
                          <a:spcPct val="107000"/>
                        </a:lnSpc>
                        <a:spcBef>
                          <a:spcPts val="0"/>
                        </a:spcBef>
                        <a:spcAft>
                          <a:spcPts val="0"/>
                        </a:spcAft>
                      </a:pPr>
                      <a:r>
                        <a:rPr lang="en-CA" sz="1400" kern="100">
                          <a:effectLst/>
                        </a:rPr>
                        <a:t>Supports / Planning for next year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59716" marR="59716" marT="0" marB="0"/>
                </a:tc>
                <a:tc>
                  <a:txBody>
                    <a:bodyPr/>
                    <a:lstStyle/>
                    <a:p>
                      <a:pPr marL="0" marR="0" algn="l">
                        <a:lnSpc>
                          <a:spcPct val="107000"/>
                        </a:lnSpc>
                        <a:spcBef>
                          <a:spcPts val="0"/>
                        </a:spcBef>
                        <a:spcAft>
                          <a:spcPts val="0"/>
                        </a:spcAft>
                      </a:pPr>
                      <a:r>
                        <a:rPr lang="en-CA" sz="1400" kern="100">
                          <a:effectLst/>
                        </a:rPr>
                        <a:t> </a:t>
                      </a:r>
                      <a:endParaRPr lang="en-US" sz="1600" kern="100">
                        <a:effectLst/>
                      </a:endParaRPr>
                    </a:p>
                    <a:p>
                      <a:pPr marL="0" marR="0" algn="ctr">
                        <a:lnSpc>
                          <a:spcPct val="107000"/>
                        </a:lnSpc>
                        <a:spcBef>
                          <a:spcPts val="0"/>
                        </a:spcBef>
                        <a:spcAft>
                          <a:spcPts val="0"/>
                        </a:spcAft>
                      </a:pPr>
                      <a:r>
                        <a:rPr lang="en-CA" sz="1400" kern="100">
                          <a:effectLst/>
                        </a:rPr>
                        <a:t>Wednesday, May 13, 2025</a:t>
                      </a:r>
                      <a:endParaRPr lang="en-US" sz="1600" kern="100">
                        <a:effectLst/>
                      </a:endParaRPr>
                    </a:p>
                    <a:p>
                      <a:pPr marL="0" marR="0" algn="ctr">
                        <a:lnSpc>
                          <a:spcPct val="107000"/>
                        </a:lnSpc>
                        <a:spcBef>
                          <a:spcPts val="0"/>
                        </a:spcBef>
                        <a:spcAft>
                          <a:spcPts val="0"/>
                        </a:spcAft>
                      </a:pPr>
                      <a:r>
                        <a:rPr lang="en-CA" sz="1400" kern="100">
                          <a:effectLst/>
                        </a:rPr>
                        <a:t>3:30pm – 4:15pm</a:t>
                      </a:r>
                      <a:endParaRPr lang="en-US" sz="1600" kern="100">
                        <a:effectLst/>
                      </a:endParaRPr>
                    </a:p>
                    <a:p>
                      <a:pPr marL="0" marR="0" algn="ctr">
                        <a:lnSpc>
                          <a:spcPct val="107000"/>
                        </a:lnSpc>
                        <a:spcBef>
                          <a:spcPts val="0"/>
                        </a:spcBef>
                        <a:spcAft>
                          <a:spcPts val="0"/>
                        </a:spcAft>
                      </a:pPr>
                      <a:r>
                        <a:rPr lang="en-CA" sz="1400" kern="100">
                          <a:effectLst/>
                        </a:rPr>
                        <a:t>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59716" marR="59716" marT="0" marB="0"/>
                </a:tc>
                <a:tc>
                  <a:txBody>
                    <a:bodyPr/>
                    <a:lstStyle/>
                    <a:p>
                      <a:pPr marL="0" marR="0" algn="l">
                        <a:lnSpc>
                          <a:spcPct val="107000"/>
                        </a:lnSpc>
                        <a:spcBef>
                          <a:spcPts val="0"/>
                        </a:spcBef>
                        <a:spcAft>
                          <a:spcPts val="0"/>
                        </a:spcAft>
                      </a:pPr>
                      <a:r>
                        <a:rPr lang="en-CA" sz="1400" u="sng" kern="100" dirty="0">
                          <a:effectLst/>
                          <a:hlinkClick r:id="rId8" tooltip="Meeting join link"/>
                        </a:rPr>
                        <a:t>Join the meeting now</a:t>
                      </a:r>
                      <a:r>
                        <a:rPr lang="en-CA" sz="1400" kern="100" dirty="0">
                          <a:effectLst/>
                        </a:rPr>
                        <a:t> </a:t>
                      </a:r>
                      <a:endParaRPr lang="en-US" sz="1600" kern="100" dirty="0">
                        <a:effectLst/>
                      </a:endParaRPr>
                    </a:p>
                    <a:p>
                      <a:pPr marL="0" marR="0" algn="l">
                        <a:lnSpc>
                          <a:spcPct val="107000"/>
                        </a:lnSpc>
                        <a:spcBef>
                          <a:spcPts val="0"/>
                        </a:spcBef>
                        <a:spcAft>
                          <a:spcPts val="0"/>
                        </a:spcAft>
                      </a:pPr>
                      <a:r>
                        <a:rPr lang="en-CA" sz="1400" kern="100" dirty="0">
                          <a:effectLst/>
                        </a:rPr>
                        <a:t>Meeting ID: 226 729 432 886 0 </a:t>
                      </a:r>
                      <a:endParaRPr lang="en-US" sz="1600" kern="100" dirty="0">
                        <a:effectLst/>
                      </a:endParaRPr>
                    </a:p>
                    <a:p>
                      <a:pPr marL="0" marR="0" algn="l">
                        <a:lnSpc>
                          <a:spcPct val="107000"/>
                        </a:lnSpc>
                        <a:spcBef>
                          <a:spcPts val="0"/>
                        </a:spcBef>
                        <a:spcAft>
                          <a:spcPts val="800"/>
                        </a:spcAft>
                      </a:pPr>
                      <a:r>
                        <a:rPr lang="en-CA" sz="1400" kern="100" dirty="0">
                          <a:effectLst/>
                        </a:rPr>
                        <a:t>Passcode: c8wv235X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9716" marR="59716" marT="0" marB="0"/>
                </a:tc>
                <a:extLst>
                  <a:ext uri="{0D108BD9-81ED-4DB2-BD59-A6C34878D82A}">
                    <a16:rowId xmlns:a16="http://schemas.microsoft.com/office/drawing/2014/main" val="2960822724"/>
                  </a:ext>
                </a:extLst>
              </a:tr>
            </a:tbl>
          </a:graphicData>
        </a:graphic>
      </p:graphicFrame>
    </p:spTree>
    <p:extLst>
      <p:ext uri="{BB962C8B-B14F-4D97-AF65-F5344CB8AC3E}">
        <p14:creationId xmlns:p14="http://schemas.microsoft.com/office/powerpoint/2010/main" val="2733416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11D582-8ABD-6B01-9DA8-003ED5C65AD8}"/>
              </a:ext>
            </a:extLst>
          </p:cNvPr>
          <p:cNvSpPr/>
          <p:nvPr/>
        </p:nvSpPr>
        <p:spPr>
          <a:xfrm>
            <a:off x="-9673" y="-14844"/>
            <a:ext cx="12198624" cy="1603614"/>
          </a:xfrm>
          <a:prstGeom prst="rect">
            <a:avLst/>
          </a:prstGeom>
          <a:solidFill>
            <a:srgbClr val="3F537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504F31-136B-B803-32C5-97D44188D76C}"/>
              </a:ext>
            </a:extLst>
          </p:cNvPr>
          <p:cNvSpPr>
            <a:spLocks noGrp="1"/>
          </p:cNvSpPr>
          <p:nvPr>
            <p:ph type="title"/>
          </p:nvPr>
        </p:nvSpPr>
        <p:spPr>
          <a:xfrm>
            <a:off x="831839" y="220213"/>
            <a:ext cx="10515600" cy="1133499"/>
          </a:xfrm>
        </p:spPr>
        <p:txBody>
          <a:bodyPr>
            <a:normAutofit/>
          </a:bodyPr>
          <a:lstStyle/>
          <a:p>
            <a:pPr algn="ctr"/>
            <a:r>
              <a:rPr lang="en-US" sz="4600" dirty="0">
                <a:solidFill>
                  <a:schemeClr val="bg1"/>
                </a:solidFill>
                <a:latin typeface="DM Serif Text" pitchFamily="2" charset="0"/>
              </a:rPr>
              <a:t>Contacts</a:t>
            </a:r>
          </a:p>
        </p:txBody>
      </p:sp>
      <p:sp>
        <p:nvSpPr>
          <p:cNvPr id="10" name="TextBox 9">
            <a:extLst>
              <a:ext uri="{FF2B5EF4-FFF2-40B4-BE49-F238E27FC236}">
                <a16:creationId xmlns:a16="http://schemas.microsoft.com/office/drawing/2014/main" id="{C62B0B1F-5C01-9C10-E790-2521A42AC223}"/>
              </a:ext>
            </a:extLst>
          </p:cNvPr>
          <p:cNvSpPr txBox="1"/>
          <p:nvPr/>
        </p:nvSpPr>
        <p:spPr>
          <a:xfrm>
            <a:off x="251790" y="1823827"/>
            <a:ext cx="11754679" cy="3970318"/>
          </a:xfrm>
          <a:prstGeom prst="rect">
            <a:avLst/>
          </a:prstGeom>
          <a:noFill/>
        </p:spPr>
        <p:txBody>
          <a:bodyPr wrap="square" rtlCol="0">
            <a:spAutoFit/>
          </a:bodyPr>
          <a:lstStyle/>
          <a:p>
            <a:pPr algn="l" rtl="0" fontAlgn="base"/>
            <a:r>
              <a:rPr lang="en-US" sz="2800" u="sng" dirty="0">
                <a:solidFill>
                  <a:srgbClr val="000000"/>
                </a:solidFill>
                <a:latin typeface="Calibri" panose="020F0502020204030204" pitchFamily="34" charset="0"/>
              </a:rPr>
              <a:t>Career Transition Coaches:</a:t>
            </a:r>
          </a:p>
          <a:p>
            <a:pPr algn="l" rtl="0" fontAlgn="base"/>
            <a:endParaRPr lang="en-US" sz="2800" dirty="0">
              <a:solidFill>
                <a:srgbClr val="000000"/>
              </a:solidFill>
              <a:latin typeface="Calibri" panose="020F0502020204030204" pitchFamily="34" charset="0"/>
            </a:endParaRPr>
          </a:p>
          <a:p>
            <a:pPr marL="457200" indent="-457200" algn="l" rtl="0" fontAlgn="base">
              <a:buFont typeface="Arial" panose="020B0604020202020204" pitchFamily="34" charset="0"/>
              <a:buChar char="•"/>
            </a:pPr>
            <a:r>
              <a:rPr lang="en-US" sz="2800" b="0" i="0" dirty="0">
                <a:solidFill>
                  <a:srgbClr val="000000"/>
                </a:solidFill>
                <a:effectLst/>
                <a:latin typeface="Calibri" panose="020F0502020204030204" pitchFamily="34" charset="0"/>
              </a:rPr>
              <a:t>Anna Paradis, ASD-East</a:t>
            </a:r>
          </a:p>
          <a:p>
            <a:pPr marL="457200" indent="-457200" algn="l" rtl="0" fontAlgn="base">
              <a:buFont typeface="Arial" panose="020B0604020202020204" pitchFamily="34" charset="0"/>
              <a:buChar char="•"/>
            </a:pPr>
            <a:r>
              <a:rPr lang="en-US" sz="2800" dirty="0">
                <a:solidFill>
                  <a:srgbClr val="000000"/>
                </a:solidFill>
                <a:latin typeface="Calibri" panose="020F0502020204030204" pitchFamily="34" charset="0"/>
              </a:rPr>
              <a:t>Mariam Parekh, ASD-South</a:t>
            </a:r>
          </a:p>
          <a:p>
            <a:pPr marL="457200" indent="-457200" algn="l" rtl="0" fontAlgn="base">
              <a:buFont typeface="Arial" panose="020B0604020202020204" pitchFamily="34" charset="0"/>
              <a:buChar char="•"/>
            </a:pPr>
            <a:r>
              <a:rPr lang="en-US" sz="2800" b="0" i="0" dirty="0">
                <a:solidFill>
                  <a:srgbClr val="000000"/>
                </a:solidFill>
                <a:effectLst/>
                <a:latin typeface="Calibri" panose="020F0502020204030204" pitchFamily="34" charset="0"/>
              </a:rPr>
              <a:t>Sarah McLellan, ASD-West</a:t>
            </a:r>
          </a:p>
          <a:p>
            <a:pPr algn="l" rtl="0" fontAlgn="base"/>
            <a:endParaRPr lang="en-US" sz="2800" b="0" i="0" dirty="0">
              <a:solidFill>
                <a:srgbClr val="000000"/>
              </a:solidFill>
              <a:effectLst/>
              <a:latin typeface="Calibri" panose="020F0502020204030204" pitchFamily="34" charset="0"/>
            </a:endParaRPr>
          </a:p>
          <a:p>
            <a:pPr algn="l" rtl="0" fontAlgn="base"/>
            <a:r>
              <a:rPr lang="en-US" sz="2800" u="sng" dirty="0">
                <a:solidFill>
                  <a:srgbClr val="000000"/>
                </a:solidFill>
                <a:latin typeface="Calibri" panose="020F0502020204030204" pitchFamily="34" charset="0"/>
              </a:rPr>
              <a:t>EECD:</a:t>
            </a:r>
          </a:p>
          <a:p>
            <a:pPr algn="l" rtl="0" fontAlgn="base"/>
            <a:endParaRPr lang="en-US" sz="2800" dirty="0">
              <a:solidFill>
                <a:srgbClr val="000000"/>
              </a:solidFill>
              <a:latin typeface="Calibri" panose="020F0502020204030204" pitchFamily="34" charset="0"/>
            </a:endParaRPr>
          </a:p>
          <a:p>
            <a:pPr marL="457200" indent="-457200" algn="l" rtl="0" fontAlgn="base">
              <a:buFont typeface="Arial" panose="020B0604020202020204" pitchFamily="34" charset="0"/>
              <a:buChar char="•"/>
            </a:pPr>
            <a:r>
              <a:rPr lang="en-US" sz="2800" dirty="0">
                <a:solidFill>
                  <a:srgbClr val="000000"/>
                </a:solidFill>
                <a:latin typeface="Calibri" panose="020F0502020204030204" pitchFamily="34" charset="0"/>
              </a:rPr>
              <a:t>Tricia Berry, Learning Specialist for Career Connected Learning</a:t>
            </a:r>
            <a:endParaRPr lang="en-US" sz="2800" b="0" i="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4210113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273B7-14CB-BDFB-846C-76DBDA043BF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1812BC1-931E-3742-E817-424B22418CD9}"/>
              </a:ext>
            </a:extLst>
          </p:cNvPr>
          <p:cNvSpPr/>
          <p:nvPr/>
        </p:nvSpPr>
        <p:spPr>
          <a:xfrm>
            <a:off x="-6624" y="1"/>
            <a:ext cx="12198624" cy="1691639"/>
          </a:xfrm>
          <a:prstGeom prst="rect">
            <a:avLst/>
          </a:prstGeom>
          <a:solidFill>
            <a:srgbClr val="3F537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96727D-D23F-9C72-3C0B-70F9B09F86E6}"/>
              </a:ext>
            </a:extLst>
          </p:cNvPr>
          <p:cNvSpPr>
            <a:spLocks noGrp="1"/>
          </p:cNvSpPr>
          <p:nvPr>
            <p:ph type="title"/>
          </p:nvPr>
        </p:nvSpPr>
        <p:spPr>
          <a:xfrm>
            <a:off x="838200" y="183038"/>
            <a:ext cx="10515600" cy="1325563"/>
          </a:xfrm>
        </p:spPr>
        <p:txBody>
          <a:bodyPr>
            <a:normAutofit/>
          </a:bodyPr>
          <a:lstStyle/>
          <a:p>
            <a:pPr algn="ctr"/>
            <a:r>
              <a:rPr lang="en-CA" sz="4200" b="1" dirty="0">
                <a:solidFill>
                  <a:schemeClr val="bg1"/>
                </a:solidFill>
                <a:latin typeface="DM Serif Text" pitchFamily="2" charset="0"/>
              </a:rPr>
              <a:t>Career Life Plan Tasks</a:t>
            </a:r>
            <a:endParaRPr lang="en-US" sz="4200" b="1" dirty="0">
              <a:solidFill>
                <a:schemeClr val="bg1"/>
              </a:solidFill>
              <a:latin typeface="DM Serif Text" pitchFamily="2" charset="0"/>
            </a:endParaRPr>
          </a:p>
        </p:txBody>
      </p:sp>
      <p:pic>
        <p:nvPicPr>
          <p:cNvPr id="8" name="Picture 7">
            <a:extLst>
              <a:ext uri="{FF2B5EF4-FFF2-40B4-BE49-F238E27FC236}">
                <a16:creationId xmlns:a16="http://schemas.microsoft.com/office/drawing/2014/main" id="{7282284D-63EE-8877-98AA-8CDF3E017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988" y="1691638"/>
            <a:ext cx="8252012" cy="5237885"/>
          </a:xfrm>
          <a:prstGeom prst="rect">
            <a:avLst/>
          </a:prstGeom>
        </p:spPr>
      </p:pic>
      <p:cxnSp>
        <p:nvCxnSpPr>
          <p:cNvPr id="5" name="Straight Arrow Connector 4">
            <a:extLst>
              <a:ext uri="{FF2B5EF4-FFF2-40B4-BE49-F238E27FC236}">
                <a16:creationId xmlns:a16="http://schemas.microsoft.com/office/drawing/2014/main" id="{C5C6B48C-8D89-6BA1-B8FB-1DA5B8E086E6}"/>
              </a:ext>
            </a:extLst>
          </p:cNvPr>
          <p:cNvCxnSpPr/>
          <p:nvPr/>
        </p:nvCxnSpPr>
        <p:spPr>
          <a:xfrm>
            <a:off x="1798820" y="2272719"/>
            <a:ext cx="59960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99F531A9-75BD-EE8A-BC59-CEF21D88F994}"/>
              </a:ext>
            </a:extLst>
          </p:cNvPr>
          <p:cNvCxnSpPr/>
          <p:nvPr/>
        </p:nvCxnSpPr>
        <p:spPr>
          <a:xfrm>
            <a:off x="1798820" y="2593430"/>
            <a:ext cx="59960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848F46AF-9292-CAA5-71ED-088F24FD8CAD}"/>
              </a:ext>
            </a:extLst>
          </p:cNvPr>
          <p:cNvCxnSpPr/>
          <p:nvPr/>
        </p:nvCxnSpPr>
        <p:spPr>
          <a:xfrm>
            <a:off x="1798820" y="4494420"/>
            <a:ext cx="59960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1387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120CF-210D-BF8C-F54B-2C00662026B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8C7880D-8B8C-8699-F26E-55B323FF3930}"/>
              </a:ext>
            </a:extLst>
          </p:cNvPr>
          <p:cNvSpPr/>
          <p:nvPr/>
        </p:nvSpPr>
        <p:spPr>
          <a:xfrm>
            <a:off x="-9673" y="-14844"/>
            <a:ext cx="12198624" cy="1603614"/>
          </a:xfrm>
          <a:prstGeom prst="rect">
            <a:avLst/>
          </a:prstGeom>
          <a:solidFill>
            <a:srgbClr val="3F537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48DA708-BB58-6729-8BDB-FEC0A4C925F2}"/>
              </a:ext>
            </a:extLst>
          </p:cNvPr>
          <p:cNvSpPr>
            <a:spLocks noGrp="1"/>
          </p:cNvSpPr>
          <p:nvPr>
            <p:ph type="title"/>
          </p:nvPr>
        </p:nvSpPr>
        <p:spPr>
          <a:xfrm>
            <a:off x="831839" y="220213"/>
            <a:ext cx="10515600" cy="1133499"/>
          </a:xfrm>
        </p:spPr>
        <p:txBody>
          <a:bodyPr>
            <a:normAutofit/>
          </a:bodyPr>
          <a:lstStyle/>
          <a:p>
            <a:pPr algn="ctr"/>
            <a:r>
              <a:rPr lang="en-US" sz="4600" dirty="0">
                <a:solidFill>
                  <a:schemeClr val="bg1"/>
                </a:solidFill>
                <a:latin typeface="DM Serif Text" pitchFamily="2" charset="0"/>
              </a:rPr>
              <a:t>Purpose</a:t>
            </a:r>
          </a:p>
        </p:txBody>
      </p:sp>
      <p:sp>
        <p:nvSpPr>
          <p:cNvPr id="10" name="TextBox 9">
            <a:extLst>
              <a:ext uri="{FF2B5EF4-FFF2-40B4-BE49-F238E27FC236}">
                <a16:creationId xmlns:a16="http://schemas.microsoft.com/office/drawing/2014/main" id="{AFE4CBE1-F9E8-8413-E083-EAA83DB3EADE}"/>
              </a:ext>
            </a:extLst>
          </p:cNvPr>
          <p:cNvSpPr txBox="1"/>
          <p:nvPr/>
        </p:nvSpPr>
        <p:spPr>
          <a:xfrm>
            <a:off x="251790" y="1823827"/>
            <a:ext cx="11754679" cy="3123932"/>
          </a:xfrm>
          <a:prstGeom prst="rect">
            <a:avLst/>
          </a:prstGeom>
          <a:noFill/>
        </p:spPr>
        <p:txBody>
          <a:bodyPr wrap="square" rtlCol="0">
            <a:spAutoFit/>
          </a:bodyPr>
          <a:lstStyle/>
          <a:p>
            <a:pPr algn="l" rtl="0" fontAlgn="base"/>
            <a:r>
              <a:rPr lang="en-US" sz="2800" b="0" i="0" dirty="0">
                <a:solidFill>
                  <a:srgbClr val="000000"/>
                </a:solidFill>
                <a:effectLst/>
                <a:latin typeface="Calibri" panose="020F0502020204030204" pitchFamily="34" charset="0"/>
              </a:rPr>
              <a:t>By the end of today’s workshop, you will:</a:t>
            </a:r>
          </a:p>
          <a:p>
            <a:pPr algn="l" rtl="0" fontAlgn="base"/>
            <a:endParaRPr lang="en-US" sz="2800" b="0" i="0" dirty="0">
              <a:solidFill>
                <a:srgbClr val="000000"/>
              </a:solidFill>
              <a:effectLst/>
              <a:latin typeface="Calibri" panose="020F0502020204030204" pitchFamily="34" charset="0"/>
            </a:endParaRPr>
          </a:p>
          <a:p>
            <a:pPr marL="457200" indent="-457200" fontAlgn="base">
              <a:lnSpc>
                <a:spcPct val="90000"/>
              </a:lnSpc>
              <a:spcBef>
                <a:spcPct val="0"/>
              </a:spcBef>
              <a:spcAft>
                <a:spcPts val="600"/>
              </a:spcAft>
              <a:buFont typeface="Arial" panose="020B0604020202020204" pitchFamily="34" charset="0"/>
              <a:buChar char="•"/>
            </a:pPr>
            <a:r>
              <a:rPr lang="en-US" altLang="en-US" sz="2800" dirty="0">
                <a:latin typeface="Calibri" panose="020F0502020204030204" pitchFamily="34" charset="0"/>
                <a:ea typeface="Calibri" panose="020F0502020204030204" pitchFamily="34" charset="0"/>
                <a:cs typeface="Calibri" panose="020F0502020204030204" pitchFamily="34" charset="0"/>
              </a:rPr>
              <a:t>Know how to support students in e</a:t>
            </a:r>
            <a:r>
              <a:rPr kumimoji="0" lang="en-US" altLang="en-US" sz="28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xploring post-secondary options (apprenticeship, college, university, workplace, entrepreneurship)</a:t>
            </a:r>
          </a:p>
          <a:p>
            <a:pPr marL="457200" lvl="0" indent="-457200" fontAlgn="base">
              <a:lnSpc>
                <a:spcPct val="90000"/>
              </a:lnSpc>
              <a:spcBef>
                <a:spcPct val="0"/>
              </a:spcBef>
              <a:spcAft>
                <a:spcPts val="600"/>
              </a:spcAft>
              <a:buFont typeface="Arial" panose="020B0604020202020204" pitchFamily="34" charset="0"/>
              <a:buChar char="•"/>
            </a:pPr>
            <a:r>
              <a:rPr kumimoji="0" lang="en-US" altLang="en-US" sz="28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Identify personal goals &amp; pathways</a:t>
            </a:r>
          </a:p>
          <a:p>
            <a:pPr marL="457200" lvl="0" indent="-457200" fontAlgn="base">
              <a:lnSpc>
                <a:spcPct val="90000"/>
              </a:lnSpc>
              <a:spcBef>
                <a:spcPct val="0"/>
              </a:spcBef>
              <a:spcAft>
                <a:spcPts val="600"/>
              </a:spcAft>
              <a:buFont typeface="Arial" panose="020B0604020202020204" pitchFamily="34" charset="0"/>
              <a:buChar char="•"/>
            </a:pPr>
            <a:r>
              <a:rPr kumimoji="0" lang="en-US" altLang="en-US" sz="28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Use My Blueprint to support decision-making</a:t>
            </a:r>
          </a:p>
          <a:p>
            <a:pPr marL="457200" lvl="0" indent="-457200" fontAlgn="base">
              <a:lnSpc>
                <a:spcPct val="90000"/>
              </a:lnSpc>
              <a:spcBef>
                <a:spcPct val="0"/>
              </a:spcBef>
              <a:spcAft>
                <a:spcPts val="600"/>
              </a:spcAft>
              <a:buFont typeface="Arial" panose="020B0604020202020204" pitchFamily="34" charset="0"/>
              <a:buChar char="•"/>
            </a:pPr>
            <a:r>
              <a:rPr kumimoji="0" lang="en-US" altLang="en-US" sz="28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Create a realistic action plan</a:t>
            </a:r>
          </a:p>
        </p:txBody>
      </p:sp>
    </p:spTree>
    <p:extLst>
      <p:ext uri="{BB962C8B-B14F-4D97-AF65-F5344CB8AC3E}">
        <p14:creationId xmlns:p14="http://schemas.microsoft.com/office/powerpoint/2010/main" val="3787746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71CD7-E20E-B886-9BE7-6F069BC2D3D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CE45BC9-1D2F-B4CC-E428-8C9CCD27B2E4}"/>
              </a:ext>
            </a:extLst>
          </p:cNvPr>
          <p:cNvSpPr/>
          <p:nvPr/>
        </p:nvSpPr>
        <p:spPr>
          <a:xfrm>
            <a:off x="-9673" y="-14844"/>
            <a:ext cx="12198624" cy="1603614"/>
          </a:xfrm>
          <a:prstGeom prst="rect">
            <a:avLst/>
          </a:prstGeom>
          <a:solidFill>
            <a:srgbClr val="3F537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CC94C7-9DAA-2A7A-0E4A-947C4BB67010}"/>
              </a:ext>
            </a:extLst>
          </p:cNvPr>
          <p:cNvSpPr>
            <a:spLocks noGrp="1"/>
          </p:cNvSpPr>
          <p:nvPr>
            <p:ph type="title"/>
          </p:nvPr>
        </p:nvSpPr>
        <p:spPr>
          <a:xfrm>
            <a:off x="831839" y="220213"/>
            <a:ext cx="10515600" cy="1133499"/>
          </a:xfrm>
        </p:spPr>
        <p:txBody>
          <a:bodyPr>
            <a:normAutofit fontScale="90000"/>
          </a:bodyPr>
          <a:lstStyle/>
          <a:p>
            <a:pPr algn="ctr"/>
            <a:r>
              <a:rPr lang="en-US" sz="4600" dirty="0">
                <a:solidFill>
                  <a:schemeClr val="bg1"/>
                </a:solidFill>
                <a:latin typeface="DM Serif Text" pitchFamily="2" charset="0"/>
              </a:rPr>
              <a:t>Importance of exploring Post-Secondary Pathways</a:t>
            </a:r>
          </a:p>
        </p:txBody>
      </p:sp>
      <p:sp>
        <p:nvSpPr>
          <p:cNvPr id="10" name="TextBox 9">
            <a:extLst>
              <a:ext uri="{FF2B5EF4-FFF2-40B4-BE49-F238E27FC236}">
                <a16:creationId xmlns:a16="http://schemas.microsoft.com/office/drawing/2014/main" id="{86241382-3BF7-7E80-AB8E-A7CE8D39EE50}"/>
              </a:ext>
            </a:extLst>
          </p:cNvPr>
          <p:cNvSpPr txBox="1"/>
          <p:nvPr/>
        </p:nvSpPr>
        <p:spPr>
          <a:xfrm>
            <a:off x="999344" y="2305615"/>
            <a:ext cx="10193312" cy="3108543"/>
          </a:xfrm>
          <a:prstGeom prst="rect">
            <a:avLst/>
          </a:prstGeom>
          <a:noFill/>
        </p:spPr>
        <p:txBody>
          <a:bodyPr wrap="square" rtlCol="0">
            <a:spAutoFit/>
          </a:bodyPr>
          <a:lstStyle/>
          <a:p>
            <a:pPr marL="514350" indent="-514350">
              <a:buFont typeface="+mj-lt"/>
              <a:buAutoNum type="arabicPeriod"/>
            </a:pPr>
            <a:r>
              <a:rPr lang="en-US" sz="2800" dirty="0">
                <a:latin typeface="Calibri" panose="020F0502020204030204" pitchFamily="34" charset="0"/>
                <a:ea typeface="Calibri" panose="020F0502020204030204" pitchFamily="34" charset="0"/>
                <a:cs typeface="Calibri" panose="020F0502020204030204" pitchFamily="34" charset="0"/>
              </a:rPr>
              <a:t>Informed Decision-Making</a:t>
            </a:r>
          </a:p>
          <a:p>
            <a:pPr marL="514350" indent="-514350">
              <a:buFont typeface="+mj-lt"/>
              <a:buAutoNum type="arabicPeriod"/>
            </a:pPr>
            <a:r>
              <a:rPr lang="en-US" sz="2800" dirty="0">
                <a:latin typeface="Calibri" panose="020F0502020204030204" pitchFamily="34" charset="0"/>
                <a:ea typeface="Calibri" panose="020F0502020204030204" pitchFamily="34" charset="0"/>
                <a:cs typeface="Calibri" panose="020F0502020204030204" pitchFamily="34" charset="0"/>
              </a:rPr>
              <a:t>Goal Setting and Planning</a:t>
            </a:r>
          </a:p>
          <a:p>
            <a:pPr marL="514350" indent="-514350">
              <a:buFont typeface="+mj-lt"/>
              <a:buAutoNum type="arabicPeriod"/>
            </a:pPr>
            <a:r>
              <a:rPr lang="en-US" sz="2800" dirty="0">
                <a:latin typeface="Calibri" panose="020F0502020204030204" pitchFamily="34" charset="0"/>
                <a:ea typeface="Calibri" panose="020F0502020204030204" pitchFamily="34" charset="0"/>
                <a:cs typeface="Calibri" panose="020F0502020204030204" pitchFamily="34" charset="0"/>
              </a:rPr>
              <a:t>Career Alignment</a:t>
            </a:r>
          </a:p>
          <a:p>
            <a:pPr marL="514350" indent="-514350">
              <a:buFont typeface="+mj-lt"/>
              <a:buAutoNum type="arabicPeriod"/>
            </a:pPr>
            <a:r>
              <a:rPr lang="en-US" sz="2800" dirty="0">
                <a:latin typeface="Calibri" panose="020F0502020204030204" pitchFamily="34" charset="0"/>
                <a:ea typeface="Calibri" panose="020F0502020204030204" pitchFamily="34" charset="0"/>
                <a:cs typeface="Calibri" panose="020F0502020204030204" pitchFamily="34" charset="0"/>
              </a:rPr>
              <a:t>Exposure to Options</a:t>
            </a:r>
          </a:p>
          <a:p>
            <a:pPr marL="514350" indent="-514350">
              <a:buFont typeface="+mj-lt"/>
              <a:buAutoNum type="arabicPeriod"/>
            </a:pPr>
            <a:r>
              <a:rPr lang="en-US" sz="2800" dirty="0">
                <a:latin typeface="Calibri" panose="020F0502020204030204" pitchFamily="34" charset="0"/>
                <a:ea typeface="Calibri" panose="020F0502020204030204" pitchFamily="34" charset="0"/>
                <a:cs typeface="Calibri" panose="020F0502020204030204" pitchFamily="34" charset="0"/>
              </a:rPr>
              <a:t>Academic Planning</a:t>
            </a:r>
          </a:p>
          <a:p>
            <a:pPr marL="514350" indent="-514350">
              <a:buFont typeface="+mj-lt"/>
              <a:buAutoNum type="arabicPeriod"/>
            </a:pPr>
            <a:r>
              <a:rPr lang="en-US" sz="2800" dirty="0">
                <a:latin typeface="Calibri" panose="020F0502020204030204" pitchFamily="34" charset="0"/>
                <a:ea typeface="Calibri" panose="020F0502020204030204" pitchFamily="34" charset="0"/>
                <a:cs typeface="Calibri" panose="020F0502020204030204" pitchFamily="34" charset="0"/>
              </a:rPr>
              <a:t>Reflection and Readiness</a:t>
            </a:r>
          </a:p>
          <a:p>
            <a:pPr marL="514350" indent="-514350">
              <a:buFont typeface="+mj-lt"/>
              <a:buAutoNum type="arabicPeriod"/>
            </a:pPr>
            <a:r>
              <a:rPr lang="en-US" sz="2800" dirty="0">
                <a:latin typeface="Calibri" panose="020F0502020204030204" pitchFamily="34" charset="0"/>
                <a:ea typeface="Calibri" panose="020F0502020204030204" pitchFamily="34" charset="0"/>
                <a:cs typeface="Calibri" panose="020F0502020204030204" pitchFamily="34" charset="0"/>
              </a:rPr>
              <a:t>Building Confidence and Agency</a:t>
            </a:r>
          </a:p>
        </p:txBody>
      </p:sp>
    </p:spTree>
    <p:extLst>
      <p:ext uri="{BB962C8B-B14F-4D97-AF65-F5344CB8AC3E}">
        <p14:creationId xmlns:p14="http://schemas.microsoft.com/office/powerpoint/2010/main" val="3281479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D92C5916-A476-EB89-C0B1-B05961968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7872"/>
            <a:ext cx="12192000" cy="4882255"/>
          </a:xfrm>
          <a:prstGeom prst="rect">
            <a:avLst/>
          </a:prstGeom>
        </p:spPr>
      </p:pic>
      <p:sp>
        <p:nvSpPr>
          <p:cNvPr id="3" name="Elipse 9">
            <a:extLst>
              <a:ext uri="{FF2B5EF4-FFF2-40B4-BE49-F238E27FC236}">
                <a16:creationId xmlns:a16="http://schemas.microsoft.com/office/drawing/2014/main" id="{0D1A2C61-A809-31FE-16C1-03FECADCDA37}"/>
              </a:ext>
            </a:extLst>
          </p:cNvPr>
          <p:cNvSpPr/>
          <p:nvPr/>
        </p:nvSpPr>
        <p:spPr>
          <a:xfrm>
            <a:off x="2708959" y="3030940"/>
            <a:ext cx="1645920" cy="548640"/>
          </a:xfrm>
          <a:prstGeom prst="ellipse">
            <a:avLst/>
          </a:prstGeom>
          <a:solidFill>
            <a:srgbClr val="E71224">
              <a:alpha val="5000"/>
            </a:srgbClr>
          </a:solidFill>
          <a:ln w="36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1452599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1F53D67A-AB2F-D70E-7261-2C2FC4A69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1146"/>
            <a:ext cx="12192000" cy="5335707"/>
          </a:xfrm>
          <a:prstGeom prst="rect">
            <a:avLst/>
          </a:prstGeom>
        </p:spPr>
      </p:pic>
      <p:sp>
        <p:nvSpPr>
          <p:cNvPr id="4" name="Elipse 9">
            <a:extLst>
              <a:ext uri="{FF2B5EF4-FFF2-40B4-BE49-F238E27FC236}">
                <a16:creationId xmlns:a16="http://schemas.microsoft.com/office/drawing/2014/main" id="{817E62AD-0448-3C77-6F0E-23815C67EE60}"/>
              </a:ext>
            </a:extLst>
          </p:cNvPr>
          <p:cNvSpPr/>
          <p:nvPr/>
        </p:nvSpPr>
        <p:spPr>
          <a:xfrm>
            <a:off x="3950921" y="2552700"/>
            <a:ext cx="2145079" cy="722080"/>
          </a:xfrm>
          <a:prstGeom prst="ellipse">
            <a:avLst/>
          </a:prstGeom>
          <a:solidFill>
            <a:srgbClr val="E71224">
              <a:alpha val="5000"/>
            </a:srgbClr>
          </a:solidFill>
          <a:ln w="36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4289210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Recording 3">
            <a:hlinkClick r:id="" action="ppaction://media"/>
            <a:extLst>
              <a:ext uri="{FF2B5EF4-FFF2-40B4-BE49-F238E27FC236}">
                <a16:creationId xmlns:a16="http://schemas.microsoft.com/office/drawing/2014/main" id="{B58B7BCD-5D0A-002A-9478-5C7CBACA82A0}"/>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tretch>
            <a:fillRect/>
          </a:stretch>
        </p:blipFill>
        <p:spPr>
          <a:xfrm>
            <a:off x="0" y="801688"/>
            <a:ext cx="12192000" cy="5253037"/>
          </a:xfrm>
          <a:prstGeom prst="rect">
            <a:avLst/>
          </a:prstGeom>
        </p:spPr>
      </p:pic>
    </p:spTree>
    <p:extLst>
      <p:ext uri="{BB962C8B-B14F-4D97-AF65-F5344CB8AC3E}">
        <p14:creationId xmlns:p14="http://schemas.microsoft.com/office/powerpoint/2010/main" val="2684690030"/>
      </p:ext>
    </p:extLst>
  </p:cSld>
  <p:clrMapOvr>
    <a:masterClrMapping/>
  </p:clrMapOvr>
  <mc:AlternateContent xmlns:mc="http://schemas.openxmlformats.org/markup-compatibility/2006" xmlns:p14="http://schemas.microsoft.com/office/powerpoint/2010/main">
    <mc:Choice Requires="p14">
      <p:transition spd="slow" p14:dur="2000" advTm="75975"/>
    </mc:Choice>
    <mc:Fallback xmlns="">
      <p:transition spd="slow" advTm="75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D4F24-5C3D-F163-0C6A-46237B61403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1FE5E6B-38DD-27F3-19F8-8BF319209F9D}"/>
              </a:ext>
            </a:extLst>
          </p:cNvPr>
          <p:cNvSpPr/>
          <p:nvPr/>
        </p:nvSpPr>
        <p:spPr>
          <a:xfrm>
            <a:off x="-9673" y="-14844"/>
            <a:ext cx="12198624" cy="1603614"/>
          </a:xfrm>
          <a:prstGeom prst="rect">
            <a:avLst/>
          </a:prstGeom>
          <a:solidFill>
            <a:srgbClr val="3F537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BA6AE4A-82ED-C8FC-B9F1-7EDE500A3C30}"/>
              </a:ext>
            </a:extLst>
          </p:cNvPr>
          <p:cNvSpPr>
            <a:spLocks noGrp="1"/>
          </p:cNvSpPr>
          <p:nvPr>
            <p:ph type="title"/>
          </p:nvPr>
        </p:nvSpPr>
        <p:spPr>
          <a:xfrm>
            <a:off x="831839" y="220213"/>
            <a:ext cx="10515600" cy="1133499"/>
          </a:xfrm>
        </p:spPr>
        <p:txBody>
          <a:bodyPr>
            <a:normAutofit fontScale="90000"/>
          </a:bodyPr>
          <a:lstStyle/>
          <a:p>
            <a:pPr algn="ctr"/>
            <a:r>
              <a:rPr lang="en-US" sz="4600" dirty="0">
                <a:solidFill>
                  <a:schemeClr val="bg1"/>
                </a:solidFill>
                <a:latin typeface="DM Serif Text" pitchFamily="2" charset="0"/>
              </a:rPr>
              <a:t>Importance of Creating a Goal and Action Plan</a:t>
            </a:r>
          </a:p>
        </p:txBody>
      </p:sp>
      <p:sp>
        <p:nvSpPr>
          <p:cNvPr id="10" name="TextBox 9">
            <a:extLst>
              <a:ext uri="{FF2B5EF4-FFF2-40B4-BE49-F238E27FC236}">
                <a16:creationId xmlns:a16="http://schemas.microsoft.com/office/drawing/2014/main" id="{5DEC89B8-05DC-86B1-1F54-59300C91C2C9}"/>
              </a:ext>
            </a:extLst>
          </p:cNvPr>
          <p:cNvSpPr txBox="1"/>
          <p:nvPr/>
        </p:nvSpPr>
        <p:spPr>
          <a:xfrm>
            <a:off x="999344" y="2305615"/>
            <a:ext cx="10193312" cy="2246769"/>
          </a:xfrm>
          <a:prstGeom prst="rect">
            <a:avLst/>
          </a:prstGeom>
          <a:noFill/>
        </p:spPr>
        <p:txBody>
          <a:bodyPr wrap="square" rtlCol="0">
            <a:spAutoFit/>
          </a:bodyPr>
          <a:lstStyle/>
          <a:p>
            <a:pPr marL="514350" indent="-514350">
              <a:buFont typeface="+mj-lt"/>
              <a:buAutoNum type="arabicPeriod"/>
            </a:pPr>
            <a:r>
              <a:rPr lang="en-US" sz="2800" dirty="0">
                <a:latin typeface="Calibri" panose="020F0502020204030204" pitchFamily="34" charset="0"/>
                <a:ea typeface="Calibri" panose="020F0502020204030204" pitchFamily="34" charset="0"/>
                <a:cs typeface="Calibri" panose="020F0502020204030204" pitchFamily="34" charset="0"/>
              </a:rPr>
              <a:t>Demonstrating Readiness for the Future</a:t>
            </a:r>
          </a:p>
          <a:p>
            <a:pPr marL="514350" indent="-514350">
              <a:buFont typeface="+mj-lt"/>
              <a:buAutoNum type="arabicPeriod"/>
            </a:pPr>
            <a:r>
              <a:rPr lang="en-US" sz="2800" dirty="0">
                <a:latin typeface="Calibri" panose="020F0502020204030204" pitchFamily="34" charset="0"/>
                <a:ea typeface="Calibri" panose="020F0502020204030204" pitchFamily="34" charset="0"/>
                <a:cs typeface="Calibri" panose="020F0502020204030204" pitchFamily="34" charset="0"/>
              </a:rPr>
              <a:t>Turning Ideas into Action</a:t>
            </a:r>
          </a:p>
          <a:p>
            <a:pPr marL="514350" indent="-514350">
              <a:buFont typeface="+mj-lt"/>
              <a:buAutoNum type="arabicPeriod"/>
            </a:pPr>
            <a:r>
              <a:rPr lang="en-US" sz="2800" dirty="0">
                <a:latin typeface="Calibri" panose="020F0502020204030204" pitchFamily="34" charset="0"/>
                <a:ea typeface="Calibri" panose="020F0502020204030204" pitchFamily="34" charset="0"/>
                <a:cs typeface="Calibri" panose="020F0502020204030204" pitchFamily="34" charset="0"/>
              </a:rPr>
              <a:t>Connecting School to the Future</a:t>
            </a:r>
          </a:p>
          <a:p>
            <a:pPr marL="514350" indent="-514350">
              <a:buFont typeface="+mj-lt"/>
              <a:buAutoNum type="arabicPeriod"/>
            </a:pPr>
            <a:r>
              <a:rPr lang="en-US" sz="2800" dirty="0">
                <a:latin typeface="Calibri" panose="020F0502020204030204" pitchFamily="34" charset="0"/>
                <a:ea typeface="Calibri" panose="020F0502020204030204" pitchFamily="34" charset="0"/>
                <a:cs typeface="Calibri" panose="020F0502020204030204" pitchFamily="34" charset="0"/>
              </a:rPr>
              <a:t>Building Self-Awareness</a:t>
            </a:r>
          </a:p>
          <a:p>
            <a:pPr marL="514350" indent="-514350">
              <a:buFont typeface="+mj-lt"/>
              <a:buAutoNum type="arabicPeriod"/>
            </a:pPr>
            <a:r>
              <a:rPr lang="en-US" sz="2800" dirty="0">
                <a:latin typeface="Calibri" panose="020F0502020204030204" pitchFamily="34" charset="0"/>
                <a:ea typeface="Calibri" panose="020F0502020204030204" pitchFamily="34" charset="0"/>
                <a:cs typeface="Calibri" panose="020F0502020204030204" pitchFamily="34" charset="0"/>
              </a:rPr>
              <a:t>Tracking Growth Over Time</a:t>
            </a:r>
          </a:p>
        </p:txBody>
      </p:sp>
    </p:spTree>
    <p:extLst>
      <p:ext uri="{BB962C8B-B14F-4D97-AF65-F5344CB8AC3E}">
        <p14:creationId xmlns:p14="http://schemas.microsoft.com/office/powerpoint/2010/main" val="219330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UDIO_ID" val="256"/>
  <p:tag name="ARTICULATE_USED_LAYOUT" val="1"/>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1452</TotalTime>
  <Words>1101</Words>
  <Application>Microsoft Office PowerPoint</Application>
  <PresentationFormat>Widescreen</PresentationFormat>
  <Paragraphs>138</Paragraphs>
  <Slides>15</Slides>
  <Notes>14</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Contacts</vt:lpstr>
      <vt:lpstr>Career Life Plan Tasks</vt:lpstr>
      <vt:lpstr>Purpose</vt:lpstr>
      <vt:lpstr>Importance of exploring Post-Secondary Pathways</vt:lpstr>
      <vt:lpstr>PowerPoint Presentation</vt:lpstr>
      <vt:lpstr>PowerPoint Presentation</vt:lpstr>
      <vt:lpstr>PowerPoint Presentation</vt:lpstr>
      <vt:lpstr>Importance of Creating a Goal and Action Plan</vt:lpstr>
      <vt:lpstr>PowerPoint Presentation</vt:lpstr>
      <vt:lpstr>PowerPoint Presentation</vt:lpstr>
      <vt:lpstr>PowerPoint Presentation</vt:lpstr>
      <vt:lpstr>PowerPoint Presentation</vt:lpstr>
      <vt:lpstr>PowerPoint Presentation</vt:lpstr>
      <vt:lpstr>Workshop Schedule</vt:lpstr>
    </vt:vector>
  </TitlesOfParts>
  <Company>Anglophone School Districts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Paradis, Anna (ASD-E)</dc:creator>
  <cp:lastModifiedBy>McLellan, Sarah (ASD-W)</cp:lastModifiedBy>
  <cp:revision>4</cp:revision>
  <dcterms:created xsi:type="dcterms:W3CDTF">2025-10-10T12:35:37Z</dcterms:created>
  <dcterms:modified xsi:type="dcterms:W3CDTF">2025-10-20T12:07:49Z</dcterms:modified>
</cp:coreProperties>
</file>