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63" r:id="rId6"/>
    <p:sldId id="264" r:id="rId7"/>
    <p:sldId id="273" r:id="rId8"/>
    <p:sldId id="274" r:id="rId9"/>
    <p:sldId id="265" r:id="rId10"/>
    <p:sldId id="266" r:id="rId11"/>
    <p:sldId id="275" r:id="rId12"/>
    <p:sldId id="276" r:id="rId13"/>
    <p:sldId id="277" r:id="rId14"/>
    <p:sldId id="269" r:id="rId15"/>
    <p:sldId id="271" r:id="rId16"/>
  </p:sldIdLst>
  <p:sldSz cx="18288000" cy="10287000"/>
  <p:notesSz cx="6858000" cy="9144000"/>
  <p:embeddedFontLst>
    <p:embeddedFont>
      <p:font typeface="Century Gothic Paneuropean" panose="020B0604020202020204" charset="0"/>
      <p:regular r:id="rId17"/>
    </p:embeddedFont>
    <p:embeddedFont>
      <p:font typeface="Century Gothic Paneuropean Bold" panose="020B0604020202020204" charset="0"/>
      <p:regular r:id="rId18"/>
    </p:embeddedFont>
    <p:embeddedFont>
      <p:font typeface="Open Sans"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canva.com/design/DAG4mQOj8o8/Pj4C5FkStXiDTq6mRabZKg/vi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bed-my.sharepoint.com/:b:/g/personal/krista_cabel_nbed_nb_ca/IQB9CfE_-kLaTK5YMb59-B2UAd4_4Be-2DDA7Yr0kNS1YlI?e=c8cS4y" TargetMode="Externa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2.gnb.ca/content/dam/gnb/Departments/ed/pdf/K12/curric/career-life-plan-companion-documen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42754" y="2213441"/>
            <a:ext cx="13018493" cy="3470276"/>
          </a:xfrm>
          <a:prstGeom prst="rect">
            <a:avLst/>
          </a:prstGeom>
        </p:spPr>
        <p:txBody>
          <a:bodyPr lIns="0" tIns="0" rIns="0" bIns="0" rtlCol="0" anchor="t">
            <a:spAutoFit/>
          </a:bodyPr>
          <a:lstStyle/>
          <a:p>
            <a:pPr algn="ctr">
              <a:lnSpc>
                <a:spcPts val="13999"/>
              </a:lnSpc>
            </a:pPr>
            <a:r>
              <a:rPr lang="en-US" sz="9999" b="1">
                <a:solidFill>
                  <a:srgbClr val="000000"/>
                </a:solidFill>
                <a:latin typeface="Century Gothic Paneuropean Bold"/>
                <a:ea typeface="Century Gothic Paneuropean Bold"/>
                <a:cs typeface="Century Gothic Paneuropean Bold"/>
                <a:sym typeface="Century Gothic Paneuropean Bold"/>
              </a:rPr>
              <a:t>CAREER LIFE PLAN IMPLEMENTATION</a:t>
            </a:r>
          </a:p>
        </p:txBody>
      </p:sp>
      <p:sp>
        <p:nvSpPr>
          <p:cNvPr id="3" name="TextBox 3"/>
          <p:cNvSpPr txBox="1"/>
          <p:nvPr/>
        </p:nvSpPr>
        <p:spPr>
          <a:xfrm>
            <a:off x="3881924" y="5887988"/>
            <a:ext cx="11140153" cy="2150274"/>
          </a:xfrm>
          <a:prstGeom prst="rect">
            <a:avLst/>
          </a:prstGeom>
        </p:spPr>
        <p:txBody>
          <a:bodyPr lIns="0" tIns="0" rIns="0" bIns="0" rtlCol="0" anchor="t">
            <a:spAutoFit/>
          </a:bodyPr>
          <a:lstStyle/>
          <a:p>
            <a:pPr algn="ctr">
              <a:lnSpc>
                <a:spcPts val="8642"/>
              </a:lnSpc>
            </a:pPr>
            <a:r>
              <a:rPr lang="en-US" sz="6173" dirty="0">
                <a:solidFill>
                  <a:srgbClr val="000000"/>
                </a:solidFill>
                <a:latin typeface="Century Gothic Paneuropean"/>
                <a:ea typeface="Century Gothic Paneuropean"/>
                <a:cs typeface="Century Gothic Paneuropean"/>
                <a:sym typeface="Century Gothic Paneuropean"/>
              </a:rPr>
              <a:t>Administrators Discussion </a:t>
            </a:r>
          </a:p>
          <a:p>
            <a:pPr algn="ctr">
              <a:lnSpc>
                <a:spcPts val="8642"/>
              </a:lnSpc>
            </a:pPr>
            <a:r>
              <a:rPr lang="en-US" sz="6173" dirty="0">
                <a:solidFill>
                  <a:srgbClr val="000000"/>
                </a:solidFill>
                <a:latin typeface="Century Gothic Paneuropean"/>
                <a:ea typeface="Century Gothic Paneuropean"/>
                <a:cs typeface="Century Gothic Paneuropean"/>
                <a:sym typeface="Century Gothic Paneuropean"/>
              </a:rPr>
              <a:t>April 2026</a:t>
            </a:r>
          </a:p>
        </p:txBody>
      </p:sp>
      <p:grpSp>
        <p:nvGrpSpPr>
          <p:cNvPr id="4" name="Group 4"/>
          <p:cNvGrpSpPr/>
          <p:nvPr/>
        </p:nvGrpSpPr>
        <p:grpSpPr>
          <a:xfrm>
            <a:off x="16718943" y="-989670"/>
            <a:ext cx="1080715" cy="2956684"/>
            <a:chOff x="0" y="0"/>
            <a:chExt cx="284633" cy="778715"/>
          </a:xfrm>
        </p:grpSpPr>
        <p:sp>
          <p:nvSpPr>
            <p:cNvPr id="5" name="Freeform 5"/>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529352" y="9803843"/>
            <a:ext cx="19346704" cy="821917"/>
            <a:chOff x="0" y="0"/>
            <a:chExt cx="5095428" cy="216472"/>
          </a:xfrm>
        </p:grpSpPr>
        <p:sp>
          <p:nvSpPr>
            <p:cNvPr id="8" name="Freeform 8"/>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p:cNvGrpSpPr/>
          <p:nvPr/>
        </p:nvGrpSpPr>
        <p:grpSpPr>
          <a:xfrm>
            <a:off x="488343" y="-989670"/>
            <a:ext cx="1080715" cy="2956684"/>
            <a:chOff x="0" y="0"/>
            <a:chExt cx="284633" cy="778715"/>
          </a:xfrm>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6429" y="2476500"/>
            <a:ext cx="8266998" cy="4326441"/>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PATHWAYS SUPPORT DOCUMENT</a:t>
            </a:r>
          </a:p>
        </p:txBody>
      </p:sp>
      <p:grpSp>
        <p:nvGrpSpPr>
          <p:cNvPr id="4" name="Group 4"/>
          <p:cNvGrpSpPr/>
          <p:nvPr/>
        </p:nvGrpSpPr>
        <p:grpSpPr>
          <a:xfrm>
            <a:off x="16718943" y="-989670"/>
            <a:ext cx="1080715" cy="2956684"/>
            <a:chOff x="0" y="0"/>
            <a:chExt cx="284633" cy="778715"/>
          </a:xfrm>
        </p:grpSpPr>
        <p:sp>
          <p:nvSpPr>
            <p:cNvPr id="5" name="Freeform 5"/>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529352" y="9803843"/>
            <a:ext cx="19346704" cy="821917"/>
            <a:chOff x="0" y="0"/>
            <a:chExt cx="5095428" cy="216472"/>
          </a:xfrm>
        </p:grpSpPr>
        <p:sp>
          <p:nvSpPr>
            <p:cNvPr id="8" name="Freeform 8"/>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p:cNvGrpSpPr/>
          <p:nvPr/>
        </p:nvGrpSpPr>
        <p:grpSpPr>
          <a:xfrm>
            <a:off x="488343" y="-989670"/>
            <a:ext cx="1080715" cy="2956684"/>
            <a:chOff x="0" y="0"/>
            <a:chExt cx="284633" cy="778715"/>
          </a:xfrm>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5">
            <a:extLst>
              <a:ext uri="{FF2B5EF4-FFF2-40B4-BE49-F238E27FC236}">
                <a16:creationId xmlns:a16="http://schemas.microsoft.com/office/drawing/2014/main" id="{F04319F1-4F98-7C68-953F-3BE5B7F918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82200" y="634954"/>
            <a:ext cx="6549371" cy="85739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5383-5700-8FC4-55C2-EDD071FB6FE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6D2C75-B11C-112E-5B97-E13CEBEF9198}"/>
              </a:ext>
            </a:extLst>
          </p:cNvPr>
          <p:cNvSpPr txBox="1"/>
          <p:nvPr/>
        </p:nvSpPr>
        <p:spPr>
          <a:xfrm>
            <a:off x="488342" y="161165"/>
            <a:ext cx="17311315" cy="2851678"/>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CAREER LIFE PLAN </a:t>
            </a:r>
          </a:p>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MICRO-COURSE</a:t>
            </a:r>
          </a:p>
        </p:txBody>
      </p:sp>
      <p:sp>
        <p:nvSpPr>
          <p:cNvPr id="3" name="TextBox 3">
            <a:extLst>
              <a:ext uri="{FF2B5EF4-FFF2-40B4-BE49-F238E27FC236}">
                <a16:creationId xmlns:a16="http://schemas.microsoft.com/office/drawing/2014/main" id="{F829BC25-084B-5475-0BF1-3C19A26EBFC4}"/>
              </a:ext>
            </a:extLst>
          </p:cNvPr>
          <p:cNvSpPr txBox="1"/>
          <p:nvPr/>
        </p:nvSpPr>
        <p:spPr>
          <a:xfrm>
            <a:off x="1316919" y="3012843"/>
            <a:ext cx="4518707" cy="6497100"/>
          </a:xfrm>
          <a:prstGeom prst="rect">
            <a:avLst/>
          </a:prstGeom>
        </p:spPr>
        <p:txBody>
          <a:bodyPr wrap="square" lIns="0" tIns="0" rIns="0" bIns="0" rtlCol="0" anchor="t">
            <a:spAutoFit/>
          </a:bodyPr>
          <a:lstStyle/>
          <a:p>
            <a:pPr algn="l">
              <a:lnSpc>
                <a:spcPts val="5096"/>
              </a:lnSpc>
            </a:pPr>
            <a:r>
              <a:rPr lang="en-US" sz="3640" dirty="0">
                <a:solidFill>
                  <a:srgbClr val="000000"/>
                </a:solidFill>
                <a:latin typeface="Century Gothic Paneuropean"/>
                <a:ea typeface="Century Gothic Paneuropean"/>
                <a:cs typeface="Century Gothic Paneuropean"/>
                <a:sym typeface="Century Gothic Paneuropean"/>
              </a:rPr>
              <a:t>We recommend this digital micro-course for learners who attend Alt Sites.</a:t>
            </a:r>
          </a:p>
          <a:p>
            <a:pPr algn="l">
              <a:lnSpc>
                <a:spcPts val="5096"/>
              </a:lnSpc>
            </a:pPr>
            <a:endParaRPr lang="en-US" sz="3640" dirty="0">
              <a:solidFill>
                <a:srgbClr val="000000"/>
              </a:solidFill>
              <a:latin typeface="Century Gothic Paneuropean"/>
              <a:ea typeface="Century Gothic Paneuropean"/>
              <a:cs typeface="Century Gothic Paneuropean"/>
              <a:sym typeface="Century Gothic Paneuropean"/>
            </a:endParaRPr>
          </a:p>
          <a:p>
            <a:pPr algn="l">
              <a:lnSpc>
                <a:spcPts val="5096"/>
              </a:lnSpc>
            </a:pPr>
            <a:r>
              <a:rPr lang="en-US" sz="3640" dirty="0">
                <a:solidFill>
                  <a:srgbClr val="000000"/>
                </a:solidFill>
                <a:latin typeface="Century Gothic Paneuropean"/>
                <a:ea typeface="Century Gothic Paneuropean"/>
                <a:cs typeface="Century Gothic Paneuropean"/>
                <a:sym typeface="Century Gothic Paneuropean"/>
              </a:rPr>
              <a:t>You may also find that it’s a good fit for your school plan.</a:t>
            </a:r>
          </a:p>
        </p:txBody>
      </p:sp>
      <p:grpSp>
        <p:nvGrpSpPr>
          <p:cNvPr id="4" name="Group 4">
            <a:extLst>
              <a:ext uri="{FF2B5EF4-FFF2-40B4-BE49-F238E27FC236}">
                <a16:creationId xmlns:a16="http://schemas.microsoft.com/office/drawing/2014/main" id="{CFB6E73A-B0CC-7FBF-477F-7CFCFBDE8181}"/>
              </a:ext>
            </a:extLst>
          </p:cNvPr>
          <p:cNvGrpSpPr/>
          <p:nvPr/>
        </p:nvGrpSpPr>
        <p:grpSpPr>
          <a:xfrm>
            <a:off x="16718943" y="-989670"/>
            <a:ext cx="1080715" cy="2956684"/>
            <a:chOff x="0" y="0"/>
            <a:chExt cx="284633" cy="778715"/>
          </a:xfrm>
        </p:grpSpPr>
        <p:sp>
          <p:nvSpPr>
            <p:cNvPr id="5" name="Freeform 5">
              <a:extLst>
                <a:ext uri="{FF2B5EF4-FFF2-40B4-BE49-F238E27FC236}">
                  <a16:creationId xmlns:a16="http://schemas.microsoft.com/office/drawing/2014/main" id="{23D57567-930D-3667-C7BA-6378F0556386}"/>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a:extLst>
                <a:ext uri="{FF2B5EF4-FFF2-40B4-BE49-F238E27FC236}">
                  <a16:creationId xmlns:a16="http://schemas.microsoft.com/office/drawing/2014/main" id="{E267BCBC-67D0-0D7E-7B6F-0316474BD515}"/>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a:extLst>
              <a:ext uri="{FF2B5EF4-FFF2-40B4-BE49-F238E27FC236}">
                <a16:creationId xmlns:a16="http://schemas.microsoft.com/office/drawing/2014/main" id="{BD561007-0628-9443-AFF6-E8A425C5A731}"/>
              </a:ext>
            </a:extLst>
          </p:cNvPr>
          <p:cNvGrpSpPr/>
          <p:nvPr/>
        </p:nvGrpSpPr>
        <p:grpSpPr>
          <a:xfrm>
            <a:off x="-529352" y="9803843"/>
            <a:ext cx="19346704" cy="821917"/>
            <a:chOff x="0" y="0"/>
            <a:chExt cx="5095428" cy="216472"/>
          </a:xfrm>
        </p:grpSpPr>
        <p:sp>
          <p:nvSpPr>
            <p:cNvPr id="8" name="Freeform 8">
              <a:extLst>
                <a:ext uri="{FF2B5EF4-FFF2-40B4-BE49-F238E27FC236}">
                  <a16:creationId xmlns:a16="http://schemas.microsoft.com/office/drawing/2014/main" id="{9C091ADF-F12C-1651-C733-22838E66309F}"/>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a:extLst>
                <a:ext uri="{FF2B5EF4-FFF2-40B4-BE49-F238E27FC236}">
                  <a16:creationId xmlns:a16="http://schemas.microsoft.com/office/drawing/2014/main" id="{EBA56480-5A4E-B549-7374-006523CDBEEC}"/>
                </a:ext>
              </a:extLst>
            </p:cNvPr>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37A55206-2659-325F-8874-26FC70E7120B}"/>
              </a:ext>
            </a:extLst>
          </p:cNvPr>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a:extLst>
              <a:ext uri="{FF2B5EF4-FFF2-40B4-BE49-F238E27FC236}">
                <a16:creationId xmlns:a16="http://schemas.microsoft.com/office/drawing/2014/main" id="{AE1BD889-63B8-6C9B-E904-274B2C369317}"/>
              </a:ext>
            </a:extLst>
          </p:cNvPr>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a:extLst>
              <a:ext uri="{FF2B5EF4-FFF2-40B4-BE49-F238E27FC236}">
                <a16:creationId xmlns:a16="http://schemas.microsoft.com/office/drawing/2014/main" id="{CE059599-8DFE-6C56-DDC1-B863FD2B8E65}"/>
              </a:ext>
            </a:extLst>
          </p:cNvPr>
          <p:cNvGrpSpPr/>
          <p:nvPr/>
        </p:nvGrpSpPr>
        <p:grpSpPr>
          <a:xfrm>
            <a:off x="488343" y="-989670"/>
            <a:ext cx="1080715" cy="2956684"/>
            <a:chOff x="0" y="0"/>
            <a:chExt cx="284633" cy="778715"/>
          </a:xfrm>
        </p:grpSpPr>
        <p:sp>
          <p:nvSpPr>
            <p:cNvPr id="13" name="Freeform 13">
              <a:extLst>
                <a:ext uri="{FF2B5EF4-FFF2-40B4-BE49-F238E27FC236}">
                  <a16:creationId xmlns:a16="http://schemas.microsoft.com/office/drawing/2014/main" id="{3302558F-822D-867D-6F7A-E9AB11503B47}"/>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a:extLst>
                <a:ext uri="{FF2B5EF4-FFF2-40B4-BE49-F238E27FC236}">
                  <a16:creationId xmlns:a16="http://schemas.microsoft.com/office/drawing/2014/main" id="{A88DE8A8-ECF0-7778-5717-DF34A9A5FAE0}"/>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pic>
        <p:nvPicPr>
          <p:cNvPr id="17" name="Picture 16">
            <a:hlinkClick r:id="rId4"/>
            <a:extLst>
              <a:ext uri="{FF2B5EF4-FFF2-40B4-BE49-F238E27FC236}">
                <a16:creationId xmlns:a16="http://schemas.microsoft.com/office/drawing/2014/main" id="{65317F58-6FE1-AEF9-CF87-C445BE1CC899}"/>
              </a:ext>
            </a:extLst>
          </p:cNvPr>
          <p:cNvPicPr>
            <a:picLocks noChangeAspect="1"/>
          </p:cNvPicPr>
          <p:nvPr/>
        </p:nvPicPr>
        <p:blipFill>
          <a:blip r:embed="rId5"/>
          <a:stretch>
            <a:fillRect/>
          </a:stretch>
        </p:blipFill>
        <p:spPr>
          <a:xfrm>
            <a:off x="6033582" y="3183591"/>
            <a:ext cx="11983066" cy="4978656"/>
          </a:xfrm>
          <a:prstGeom prst="rect">
            <a:avLst/>
          </a:prstGeom>
        </p:spPr>
      </p:pic>
    </p:spTree>
    <p:extLst>
      <p:ext uri="{BB962C8B-B14F-4D97-AF65-F5344CB8AC3E}">
        <p14:creationId xmlns:p14="http://schemas.microsoft.com/office/powerpoint/2010/main" val="311602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41B8-F2E2-D660-8C45-41DBB4A6342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C82A625-CE10-EBBE-878F-C9A970A8B5AB}"/>
              </a:ext>
            </a:extLst>
          </p:cNvPr>
          <p:cNvSpPr txBox="1"/>
          <p:nvPr/>
        </p:nvSpPr>
        <p:spPr>
          <a:xfrm>
            <a:off x="488342" y="161165"/>
            <a:ext cx="17311315" cy="1376915"/>
          </a:xfrm>
          <a:prstGeom prst="rect">
            <a:avLst/>
          </a:prstGeom>
        </p:spPr>
        <p:txBody>
          <a:bodyPr wrap="square" lIns="0" tIns="0" rIns="0" bIns="0" rtlCol="0" anchor="t">
            <a:spAutoFit/>
          </a:bodyPr>
          <a:lstStyle/>
          <a:p>
            <a:pPr algn="ctr">
              <a:lnSpc>
                <a:spcPts val="11469"/>
              </a:lnSpc>
            </a:pPr>
            <a:r>
              <a:rPr lang="en-US" sz="8150" b="1" err="1">
                <a:solidFill>
                  <a:srgbClr val="000000"/>
                </a:solidFill>
                <a:latin typeface="Century Gothic Paneuropean Bold"/>
                <a:ea typeface="Century Gothic Paneuropean Bold"/>
                <a:cs typeface="Century Gothic Paneuropean Bold"/>
                <a:sym typeface="Century Gothic Paneuropean Bold"/>
              </a:rPr>
              <a:t>myBlueprint</a:t>
            </a:r>
            <a:endParaRPr lang="en-US" sz="8192" b="1" err="1">
              <a:solidFill>
                <a:srgbClr val="000000"/>
              </a:solidFill>
              <a:latin typeface="Century Gothic Paneuropean Bold"/>
              <a:ea typeface="Century Gothic Paneuropean Bold"/>
              <a:cs typeface="Century Gothic Paneuropean Bold"/>
              <a:sym typeface="Century Gothic Paneuropean Bold"/>
            </a:endParaRPr>
          </a:p>
        </p:txBody>
      </p:sp>
      <p:sp>
        <p:nvSpPr>
          <p:cNvPr id="3" name="TextBox 3">
            <a:extLst>
              <a:ext uri="{FF2B5EF4-FFF2-40B4-BE49-F238E27FC236}">
                <a16:creationId xmlns:a16="http://schemas.microsoft.com/office/drawing/2014/main" id="{3CDE275C-C8DE-ED73-BC4F-5489EA7E3262}"/>
              </a:ext>
            </a:extLst>
          </p:cNvPr>
          <p:cNvSpPr txBox="1"/>
          <p:nvPr/>
        </p:nvSpPr>
        <p:spPr>
          <a:xfrm>
            <a:off x="1316919" y="3012843"/>
            <a:ext cx="15942381" cy="7803803"/>
          </a:xfrm>
          <a:prstGeom prst="rect">
            <a:avLst/>
          </a:prstGeom>
        </p:spPr>
        <p:txBody>
          <a:bodyPr wrap="square" lIns="0" tIns="0" rIns="0" bIns="0" rtlCol="0" anchor="t">
            <a:spAutoFit/>
          </a:bodyPr>
          <a:lstStyle/>
          <a:p>
            <a:pPr>
              <a:lnSpc>
                <a:spcPts val="5096"/>
              </a:lnSpc>
            </a:pPr>
            <a:r>
              <a:rPr lang="en-US" sz="3600" dirty="0">
                <a:solidFill>
                  <a:srgbClr val="000000"/>
                </a:solidFill>
                <a:latin typeface="Century Gothic Paneuropean"/>
                <a:ea typeface="Century Gothic Paneuropean"/>
                <a:cs typeface="Century Gothic Paneuropean"/>
              </a:rPr>
              <a:t>-The great thing about the students using </a:t>
            </a:r>
            <a:r>
              <a:rPr lang="en-US" sz="3600" dirty="0" err="1">
                <a:solidFill>
                  <a:srgbClr val="000000"/>
                </a:solidFill>
                <a:latin typeface="Century Gothic Paneuropean"/>
                <a:ea typeface="Century Gothic Paneuropean"/>
                <a:cs typeface="Century Gothic Paneuropean"/>
              </a:rPr>
              <a:t>myBlueprint</a:t>
            </a:r>
            <a:r>
              <a:rPr lang="en-US" sz="3600" dirty="0">
                <a:solidFill>
                  <a:srgbClr val="000000"/>
                </a:solidFill>
                <a:latin typeface="Century Gothic Paneuropean"/>
                <a:ea typeface="Century Gothic Paneuropean"/>
                <a:cs typeface="Century Gothic Paneuropean"/>
              </a:rPr>
              <a:t>, is that it will cover the majority of what is required in the Career Life Plan. It will also track which portions student have completed and what still needs to be done.</a:t>
            </a:r>
          </a:p>
          <a:p>
            <a:pPr>
              <a:lnSpc>
                <a:spcPts val="5096"/>
              </a:lnSpc>
            </a:pPr>
            <a:r>
              <a:rPr lang="en-US" sz="3600" dirty="0">
                <a:solidFill>
                  <a:srgbClr val="FF0000"/>
                </a:solidFill>
                <a:latin typeface="Century Gothic Paneuropean"/>
                <a:ea typeface="Century Gothic Paneuropean"/>
                <a:cs typeface="Century Gothic Paneuropean"/>
              </a:rPr>
              <a:t>-Looking at the requirements, the only ones that couldn't be done on </a:t>
            </a:r>
            <a:r>
              <a:rPr lang="en-US" sz="3600" dirty="0" err="1">
                <a:solidFill>
                  <a:srgbClr val="FF0000"/>
                </a:solidFill>
                <a:latin typeface="Century Gothic Paneuropean"/>
                <a:ea typeface="Century Gothic Paneuropean"/>
                <a:cs typeface="Century Gothic Paneuropean"/>
              </a:rPr>
              <a:t>myBlueprint</a:t>
            </a:r>
            <a:r>
              <a:rPr lang="en-US" sz="3600" dirty="0">
                <a:solidFill>
                  <a:srgbClr val="FF0000"/>
                </a:solidFill>
                <a:latin typeface="Century Gothic Paneuropean"/>
                <a:ea typeface="Century Gothic Paneuropean"/>
                <a:cs typeface="Century Gothic Paneuropean"/>
              </a:rPr>
              <a:t> would be:</a:t>
            </a:r>
            <a:endParaRPr lang="en-US" sz="3600" dirty="0">
              <a:solidFill>
                <a:srgbClr val="000000"/>
              </a:solidFill>
              <a:latin typeface="Century Gothic Paneuropean"/>
              <a:ea typeface="Century Gothic Paneuropean"/>
              <a:cs typeface="Century Gothic Paneuropean"/>
            </a:endParaRPr>
          </a:p>
          <a:p>
            <a:pPr>
              <a:lnSpc>
                <a:spcPts val="5096"/>
              </a:lnSpc>
            </a:pPr>
            <a:r>
              <a:rPr lang="en-US" sz="3600">
                <a:solidFill>
                  <a:srgbClr val="FF0000"/>
                </a:solidFill>
                <a:latin typeface="Century Gothic Paneuropean"/>
                <a:ea typeface="Century Gothic Paneuropean"/>
                <a:cs typeface="Century Gothic Paneuropean"/>
              </a:rPr>
              <a:t>-engage in an interview opportunity (although it can be documented on </a:t>
            </a:r>
            <a:r>
              <a:rPr lang="en-US" sz="3600" err="1">
                <a:solidFill>
                  <a:srgbClr val="FF0000"/>
                </a:solidFill>
                <a:latin typeface="Century Gothic Paneuropean"/>
                <a:ea typeface="Century Gothic Paneuropean"/>
                <a:cs typeface="Century Gothic Paneuropean"/>
              </a:rPr>
              <a:t>myBlueprint</a:t>
            </a:r>
            <a:r>
              <a:rPr lang="en-US" sz="3600">
                <a:solidFill>
                  <a:srgbClr val="FF0000"/>
                </a:solidFill>
                <a:latin typeface="Century Gothic Paneuropean"/>
                <a:ea typeface="Century Gothic Paneuropean"/>
                <a:cs typeface="Century Gothic Paneuropean"/>
              </a:rPr>
              <a:t>)</a:t>
            </a:r>
          </a:p>
          <a:p>
            <a:pPr>
              <a:lnSpc>
                <a:spcPts val="5096"/>
              </a:lnSpc>
            </a:pPr>
            <a:r>
              <a:rPr lang="en-US" sz="3600">
                <a:solidFill>
                  <a:srgbClr val="FF0000"/>
                </a:solidFill>
                <a:latin typeface="Century Gothic Paneuropean"/>
                <a:ea typeface="Century Gothic Paneuropean"/>
                <a:cs typeface="Century Gothic Paneuropean"/>
              </a:rPr>
              <a:t>-participate in an authentic Career Connected Experiential Learning opportunity</a:t>
            </a:r>
            <a:endParaRPr lang="en-US" sz="3600">
              <a:solidFill>
                <a:srgbClr val="000000"/>
              </a:solidFill>
              <a:latin typeface="Century Gothic Paneuropean"/>
              <a:ea typeface="Century Gothic Paneuropean"/>
              <a:cs typeface="Century Gothic Paneuropean"/>
            </a:endParaRPr>
          </a:p>
          <a:p>
            <a:pPr>
              <a:lnSpc>
                <a:spcPts val="5096"/>
              </a:lnSpc>
            </a:pPr>
            <a:r>
              <a:rPr lang="en-US" sz="3600">
                <a:solidFill>
                  <a:srgbClr val="FF0000"/>
                </a:solidFill>
                <a:latin typeface="Century Gothic Paneuropean"/>
                <a:ea typeface="Century Gothic Paneuropean"/>
                <a:cs typeface="Century Gothic Paneuropean"/>
              </a:rPr>
              <a:t>-engage in a student-led conference of the completed career life plan</a:t>
            </a:r>
            <a:endParaRPr lang="en-US" sz="3600">
              <a:solidFill>
                <a:srgbClr val="000000"/>
              </a:solidFill>
              <a:latin typeface="Century Gothic Paneuropean"/>
              <a:ea typeface="Century Gothic Paneuropean"/>
              <a:cs typeface="Century Gothic Paneuropean"/>
            </a:endParaRPr>
          </a:p>
          <a:p>
            <a:pPr algn="l">
              <a:lnSpc>
                <a:spcPts val="5096"/>
              </a:lnSpc>
            </a:pPr>
            <a:endParaRPr lang="en-US" sz="3600" dirty="0">
              <a:solidFill>
                <a:srgbClr val="000000"/>
              </a:solidFill>
              <a:latin typeface="Century Gothic Paneuropean"/>
              <a:ea typeface="Century Gothic Paneuropean"/>
              <a:cs typeface="Century Gothic Paneuropean"/>
            </a:endParaRPr>
          </a:p>
        </p:txBody>
      </p:sp>
      <p:grpSp>
        <p:nvGrpSpPr>
          <p:cNvPr id="4" name="Group 4">
            <a:extLst>
              <a:ext uri="{FF2B5EF4-FFF2-40B4-BE49-F238E27FC236}">
                <a16:creationId xmlns:a16="http://schemas.microsoft.com/office/drawing/2014/main" id="{E21A2E18-7D38-56F1-C40C-36E276D545B0}"/>
              </a:ext>
            </a:extLst>
          </p:cNvPr>
          <p:cNvGrpSpPr/>
          <p:nvPr/>
        </p:nvGrpSpPr>
        <p:grpSpPr>
          <a:xfrm>
            <a:off x="16718943" y="-989670"/>
            <a:ext cx="1080715" cy="2956684"/>
            <a:chOff x="0" y="0"/>
            <a:chExt cx="284633" cy="778715"/>
          </a:xfrm>
        </p:grpSpPr>
        <p:sp>
          <p:nvSpPr>
            <p:cNvPr id="5" name="Freeform 5">
              <a:extLst>
                <a:ext uri="{FF2B5EF4-FFF2-40B4-BE49-F238E27FC236}">
                  <a16:creationId xmlns:a16="http://schemas.microsoft.com/office/drawing/2014/main" id="{1F18C27A-7627-4C24-F369-D9836EB75F5E}"/>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a:extLst>
                <a:ext uri="{FF2B5EF4-FFF2-40B4-BE49-F238E27FC236}">
                  <a16:creationId xmlns:a16="http://schemas.microsoft.com/office/drawing/2014/main" id="{1BDE4BB3-BD47-5EB8-521D-1AD647F76661}"/>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7C01341E-B639-C498-EA3D-35C7617BC2EB}"/>
              </a:ext>
            </a:extLst>
          </p:cNvPr>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a:extLst>
              <a:ext uri="{FF2B5EF4-FFF2-40B4-BE49-F238E27FC236}">
                <a16:creationId xmlns:a16="http://schemas.microsoft.com/office/drawing/2014/main" id="{F3D0B91A-65ED-9DA1-7537-A50BAB04BCCF}"/>
              </a:ext>
            </a:extLst>
          </p:cNvPr>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a:extLst>
              <a:ext uri="{FF2B5EF4-FFF2-40B4-BE49-F238E27FC236}">
                <a16:creationId xmlns:a16="http://schemas.microsoft.com/office/drawing/2014/main" id="{4BDCC3AA-B6E3-9E78-836A-76D5DE5B0792}"/>
              </a:ext>
            </a:extLst>
          </p:cNvPr>
          <p:cNvGrpSpPr/>
          <p:nvPr/>
        </p:nvGrpSpPr>
        <p:grpSpPr>
          <a:xfrm>
            <a:off x="488343" y="-989670"/>
            <a:ext cx="1080715" cy="2956684"/>
            <a:chOff x="0" y="0"/>
            <a:chExt cx="284633" cy="778715"/>
          </a:xfrm>
        </p:grpSpPr>
        <p:sp>
          <p:nvSpPr>
            <p:cNvPr id="13" name="Freeform 13">
              <a:extLst>
                <a:ext uri="{FF2B5EF4-FFF2-40B4-BE49-F238E27FC236}">
                  <a16:creationId xmlns:a16="http://schemas.microsoft.com/office/drawing/2014/main" id="{392E374E-0B68-C78B-F822-5BF387E9ABAD}"/>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a:extLst>
                <a:ext uri="{FF2B5EF4-FFF2-40B4-BE49-F238E27FC236}">
                  <a16:creationId xmlns:a16="http://schemas.microsoft.com/office/drawing/2014/main" id="{E741CC3C-1D06-9B59-2143-BE7C18FB8764}"/>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Tree>
    <p:extLst>
      <p:ext uri="{BB962C8B-B14F-4D97-AF65-F5344CB8AC3E}">
        <p14:creationId xmlns:p14="http://schemas.microsoft.com/office/powerpoint/2010/main" val="335264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028E-754A-CF2E-E936-A3527C0C809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12D47EC-8D7F-8502-C35E-92CDD789106E}"/>
              </a:ext>
            </a:extLst>
          </p:cNvPr>
          <p:cNvSpPr txBox="1"/>
          <p:nvPr/>
        </p:nvSpPr>
        <p:spPr>
          <a:xfrm>
            <a:off x="488342" y="161165"/>
            <a:ext cx="17311315" cy="1376915"/>
          </a:xfrm>
          <a:prstGeom prst="rect">
            <a:avLst/>
          </a:prstGeom>
        </p:spPr>
        <p:txBody>
          <a:bodyPr wrap="square" lIns="0" tIns="0" rIns="0" bIns="0" rtlCol="0" anchor="t">
            <a:spAutoFit/>
          </a:bodyPr>
          <a:lstStyle/>
          <a:p>
            <a:pPr algn="ctr">
              <a:lnSpc>
                <a:spcPts val="11469"/>
              </a:lnSpc>
            </a:pPr>
            <a:r>
              <a:rPr lang="en-US" sz="8150" b="1">
                <a:solidFill>
                  <a:srgbClr val="000000"/>
                </a:solidFill>
                <a:latin typeface="Century Gothic Paneuropean Bold"/>
                <a:ea typeface="Century Gothic Paneuropean Bold"/>
                <a:cs typeface="Century Gothic Paneuropean Bold"/>
                <a:sym typeface="Century Gothic Paneuropean Bold"/>
              </a:rPr>
              <a:t>myBlueprint</a:t>
            </a:r>
            <a:endParaRPr lang="en-US" sz="8192" b="1" dirty="0">
              <a:solidFill>
                <a:srgbClr val="000000"/>
              </a:solidFill>
              <a:latin typeface="Century Gothic Paneuropean Bold"/>
              <a:ea typeface="Century Gothic Paneuropean Bold"/>
              <a:cs typeface="Century Gothic Paneuropean Bold"/>
              <a:sym typeface="Century Gothic Paneuropean Bold"/>
            </a:endParaRPr>
          </a:p>
        </p:txBody>
      </p:sp>
      <p:grpSp>
        <p:nvGrpSpPr>
          <p:cNvPr id="4" name="Group 4">
            <a:extLst>
              <a:ext uri="{FF2B5EF4-FFF2-40B4-BE49-F238E27FC236}">
                <a16:creationId xmlns:a16="http://schemas.microsoft.com/office/drawing/2014/main" id="{4ADFD761-E1BB-3D75-66AC-C2FE66E9043F}"/>
              </a:ext>
            </a:extLst>
          </p:cNvPr>
          <p:cNvGrpSpPr/>
          <p:nvPr/>
        </p:nvGrpSpPr>
        <p:grpSpPr>
          <a:xfrm>
            <a:off x="16718943" y="-989670"/>
            <a:ext cx="1080715" cy="2956684"/>
            <a:chOff x="0" y="0"/>
            <a:chExt cx="284633" cy="778715"/>
          </a:xfrm>
        </p:grpSpPr>
        <p:sp>
          <p:nvSpPr>
            <p:cNvPr id="5" name="Freeform 5">
              <a:extLst>
                <a:ext uri="{FF2B5EF4-FFF2-40B4-BE49-F238E27FC236}">
                  <a16:creationId xmlns:a16="http://schemas.microsoft.com/office/drawing/2014/main" id="{15B8855C-BEA4-8EF4-9B91-C218A08CBDD1}"/>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a:extLst>
                <a:ext uri="{FF2B5EF4-FFF2-40B4-BE49-F238E27FC236}">
                  <a16:creationId xmlns:a16="http://schemas.microsoft.com/office/drawing/2014/main" id="{90340FB4-061E-7209-C5AA-D1967559B7C1}"/>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a:extLst>
              <a:ext uri="{FF2B5EF4-FFF2-40B4-BE49-F238E27FC236}">
                <a16:creationId xmlns:a16="http://schemas.microsoft.com/office/drawing/2014/main" id="{DC18C723-4637-DEB4-EA39-C93DA52C23A2}"/>
              </a:ext>
            </a:extLst>
          </p:cNvPr>
          <p:cNvGrpSpPr/>
          <p:nvPr/>
        </p:nvGrpSpPr>
        <p:grpSpPr>
          <a:xfrm>
            <a:off x="-529352" y="9803843"/>
            <a:ext cx="19346704" cy="821917"/>
            <a:chOff x="0" y="0"/>
            <a:chExt cx="5095428" cy="216472"/>
          </a:xfrm>
        </p:grpSpPr>
        <p:sp>
          <p:nvSpPr>
            <p:cNvPr id="8" name="Freeform 8">
              <a:extLst>
                <a:ext uri="{FF2B5EF4-FFF2-40B4-BE49-F238E27FC236}">
                  <a16:creationId xmlns:a16="http://schemas.microsoft.com/office/drawing/2014/main" id="{57854409-35F3-C046-ED10-443DCF7E99DB}"/>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a:extLst>
                <a:ext uri="{FF2B5EF4-FFF2-40B4-BE49-F238E27FC236}">
                  <a16:creationId xmlns:a16="http://schemas.microsoft.com/office/drawing/2014/main" id="{0206674C-3765-1DC8-5D9D-9743F9C375F0}"/>
                </a:ext>
              </a:extLst>
            </p:cNvPr>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FB531D72-A679-7481-3E05-888F75E64DB5}"/>
              </a:ext>
            </a:extLst>
          </p:cNvPr>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a:extLst>
              <a:ext uri="{FF2B5EF4-FFF2-40B4-BE49-F238E27FC236}">
                <a16:creationId xmlns:a16="http://schemas.microsoft.com/office/drawing/2014/main" id="{E0B71980-4A76-F32F-ED38-C1021735868C}"/>
              </a:ext>
            </a:extLst>
          </p:cNvPr>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a:extLst>
              <a:ext uri="{FF2B5EF4-FFF2-40B4-BE49-F238E27FC236}">
                <a16:creationId xmlns:a16="http://schemas.microsoft.com/office/drawing/2014/main" id="{617BFD99-6EBF-A516-7C9C-F88D9AF4F181}"/>
              </a:ext>
            </a:extLst>
          </p:cNvPr>
          <p:cNvGrpSpPr/>
          <p:nvPr/>
        </p:nvGrpSpPr>
        <p:grpSpPr>
          <a:xfrm>
            <a:off x="488343" y="-989670"/>
            <a:ext cx="1080715" cy="2956684"/>
            <a:chOff x="0" y="0"/>
            <a:chExt cx="284633" cy="778715"/>
          </a:xfrm>
        </p:grpSpPr>
        <p:sp>
          <p:nvSpPr>
            <p:cNvPr id="13" name="Freeform 13">
              <a:extLst>
                <a:ext uri="{FF2B5EF4-FFF2-40B4-BE49-F238E27FC236}">
                  <a16:creationId xmlns:a16="http://schemas.microsoft.com/office/drawing/2014/main" id="{3791458A-1C82-507B-5A8D-75C685E794F6}"/>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a:extLst>
                <a:ext uri="{FF2B5EF4-FFF2-40B4-BE49-F238E27FC236}">
                  <a16:creationId xmlns:a16="http://schemas.microsoft.com/office/drawing/2014/main" id="{4A77C9E6-1717-6B22-E02C-228E602E5380}"/>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4" descr="A screenshot of a school guide&#10;&#10;AI-generated content may be incorrect.">
            <a:extLst>
              <a:ext uri="{FF2B5EF4-FFF2-40B4-BE49-F238E27FC236}">
                <a16:creationId xmlns:a16="http://schemas.microsoft.com/office/drawing/2014/main" id="{0CD5FCEF-C9FD-8C82-9CA1-09460E6EC50F}"/>
              </a:ext>
            </a:extLst>
          </p:cNvPr>
          <p:cNvPicPr>
            <a:picLocks noChangeAspect="1"/>
          </p:cNvPicPr>
          <p:nvPr/>
        </p:nvPicPr>
        <p:blipFill>
          <a:blip r:embed="rId4"/>
          <a:stretch>
            <a:fillRect/>
          </a:stretch>
        </p:blipFill>
        <p:spPr>
          <a:xfrm>
            <a:off x="2591328" y="1549752"/>
            <a:ext cx="5908675" cy="7709605"/>
          </a:xfrm>
          <a:prstGeom prst="rect">
            <a:avLst/>
          </a:prstGeom>
        </p:spPr>
      </p:pic>
      <p:sp>
        <p:nvSpPr>
          <p:cNvPr id="3" name="TextBox 2">
            <a:extLst>
              <a:ext uri="{FF2B5EF4-FFF2-40B4-BE49-F238E27FC236}">
                <a16:creationId xmlns:a16="http://schemas.microsoft.com/office/drawing/2014/main" id="{0371B9EF-AFBE-858A-B725-6D341779D6A1}"/>
              </a:ext>
            </a:extLst>
          </p:cNvPr>
          <p:cNvSpPr txBox="1"/>
          <p:nvPr/>
        </p:nvSpPr>
        <p:spPr>
          <a:xfrm>
            <a:off x="9114366" y="2781300"/>
            <a:ext cx="6948311"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This is the landing page that needs to be used by both staff and students when logging into </a:t>
            </a:r>
            <a:r>
              <a:rPr lang="en-US" sz="4000" err="1">
                <a:ea typeface="Calibri"/>
                <a:cs typeface="Calibri"/>
              </a:rPr>
              <a:t>myBlueprint</a:t>
            </a:r>
          </a:p>
          <a:p>
            <a:pPr algn="l"/>
            <a:endParaRPr lang="en-US">
              <a:ea typeface="Calibri"/>
              <a:cs typeface="Calibri"/>
            </a:endParaRPr>
          </a:p>
        </p:txBody>
      </p:sp>
    </p:spTree>
    <p:extLst>
      <p:ext uri="{BB962C8B-B14F-4D97-AF65-F5344CB8AC3E}">
        <p14:creationId xmlns:p14="http://schemas.microsoft.com/office/powerpoint/2010/main" val="344942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hlinkClick r:id="rId2"/>
            <a:extLst>
              <a:ext uri="{FF2B5EF4-FFF2-40B4-BE49-F238E27FC236}">
                <a16:creationId xmlns:a16="http://schemas.microsoft.com/office/drawing/2014/main" id="{29206523-9D80-549E-B342-C0EFAF7B0657}"/>
              </a:ext>
            </a:extLst>
          </p:cNvPr>
          <p:cNvPicPr>
            <a:picLocks noChangeAspect="1"/>
          </p:cNvPicPr>
          <p:nvPr/>
        </p:nvPicPr>
        <p:blipFill>
          <a:blip r:embed="rId3"/>
          <a:stretch>
            <a:fillRect/>
          </a:stretch>
        </p:blipFill>
        <p:spPr>
          <a:xfrm>
            <a:off x="1981200" y="181827"/>
            <a:ext cx="14325600" cy="10129087"/>
          </a:xfrm>
          <a:prstGeom prst="rect">
            <a:avLst/>
          </a:prstGeom>
        </p:spPr>
      </p:pic>
      <p:sp>
        <p:nvSpPr>
          <p:cNvPr id="17" name="Freeform 11">
            <a:extLst>
              <a:ext uri="{FF2B5EF4-FFF2-40B4-BE49-F238E27FC236}">
                <a16:creationId xmlns:a16="http://schemas.microsoft.com/office/drawing/2014/main" id="{7F088B38-9303-E138-3C4B-FE670798D2A9}"/>
              </a:ext>
            </a:extLst>
          </p:cNvPr>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8" name="Freeform 10">
            <a:extLst>
              <a:ext uri="{FF2B5EF4-FFF2-40B4-BE49-F238E27FC236}">
                <a16:creationId xmlns:a16="http://schemas.microsoft.com/office/drawing/2014/main" id="{EC7C666D-A51A-CE42-1B90-E9300CBE039D}"/>
              </a:ext>
            </a:extLst>
          </p:cNvPr>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9" name="Group 12">
            <a:extLst>
              <a:ext uri="{FF2B5EF4-FFF2-40B4-BE49-F238E27FC236}">
                <a16:creationId xmlns:a16="http://schemas.microsoft.com/office/drawing/2014/main" id="{FBB8D2A2-D914-9A0A-3AF7-E8357CB50F47}"/>
              </a:ext>
            </a:extLst>
          </p:cNvPr>
          <p:cNvGrpSpPr/>
          <p:nvPr/>
        </p:nvGrpSpPr>
        <p:grpSpPr>
          <a:xfrm>
            <a:off x="488343" y="-989670"/>
            <a:ext cx="1080715" cy="2956684"/>
            <a:chOff x="0" y="0"/>
            <a:chExt cx="284633" cy="778715"/>
          </a:xfrm>
        </p:grpSpPr>
        <p:sp>
          <p:nvSpPr>
            <p:cNvPr id="20" name="Freeform 13">
              <a:extLst>
                <a:ext uri="{FF2B5EF4-FFF2-40B4-BE49-F238E27FC236}">
                  <a16:creationId xmlns:a16="http://schemas.microsoft.com/office/drawing/2014/main" id="{BFD6C6D0-FB79-6E1C-1F93-FDF8909A8DFE}"/>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21" name="TextBox 14">
              <a:extLst>
                <a:ext uri="{FF2B5EF4-FFF2-40B4-BE49-F238E27FC236}">
                  <a16:creationId xmlns:a16="http://schemas.microsoft.com/office/drawing/2014/main" id="{0E4FA202-D30A-32FB-9147-2B01898A95AF}"/>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4">
            <a:extLst>
              <a:ext uri="{FF2B5EF4-FFF2-40B4-BE49-F238E27FC236}">
                <a16:creationId xmlns:a16="http://schemas.microsoft.com/office/drawing/2014/main" id="{3D6EE07D-899B-809C-4E02-5D4856723C49}"/>
              </a:ext>
            </a:extLst>
          </p:cNvPr>
          <p:cNvGrpSpPr/>
          <p:nvPr/>
        </p:nvGrpSpPr>
        <p:grpSpPr>
          <a:xfrm>
            <a:off x="16718943" y="-989670"/>
            <a:ext cx="1080715" cy="2956684"/>
            <a:chOff x="0" y="0"/>
            <a:chExt cx="284633" cy="778715"/>
          </a:xfrm>
        </p:grpSpPr>
        <p:sp>
          <p:nvSpPr>
            <p:cNvPr id="23" name="Freeform 5">
              <a:extLst>
                <a:ext uri="{FF2B5EF4-FFF2-40B4-BE49-F238E27FC236}">
                  <a16:creationId xmlns:a16="http://schemas.microsoft.com/office/drawing/2014/main" id="{D787B63F-D662-942F-A3A9-B77761254F6E}"/>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24" name="TextBox 6">
              <a:extLst>
                <a:ext uri="{FF2B5EF4-FFF2-40B4-BE49-F238E27FC236}">
                  <a16:creationId xmlns:a16="http://schemas.microsoft.com/office/drawing/2014/main" id="{253E70FC-2F1C-5CC3-2D7C-6A64F2AD7671}"/>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50481" y="4013348"/>
            <a:ext cx="12387037" cy="2031703"/>
          </a:xfrm>
          <a:prstGeom prst="rect">
            <a:avLst/>
          </a:prstGeom>
        </p:spPr>
        <p:txBody>
          <a:bodyPr lIns="0" tIns="0" rIns="0" bIns="0" rtlCol="0" anchor="t">
            <a:spAutoFit/>
          </a:bodyPr>
          <a:lstStyle/>
          <a:p>
            <a:pPr algn="ctr">
              <a:lnSpc>
                <a:spcPts val="16641"/>
              </a:lnSpc>
            </a:pPr>
            <a:r>
              <a:rPr lang="en-US" sz="11886" b="1" dirty="0">
                <a:solidFill>
                  <a:srgbClr val="000000"/>
                </a:solidFill>
                <a:latin typeface="Century Gothic Paneuropean Bold"/>
                <a:ea typeface="Century Gothic Paneuropean Bold"/>
                <a:cs typeface="Century Gothic Paneuropean Bold"/>
                <a:sym typeface="Century Gothic Paneuropean Bold"/>
              </a:rPr>
              <a:t>QUESTIONS?</a:t>
            </a:r>
          </a:p>
        </p:txBody>
      </p:sp>
      <p:grpSp>
        <p:nvGrpSpPr>
          <p:cNvPr id="3" name="Group 3"/>
          <p:cNvGrpSpPr/>
          <p:nvPr/>
        </p:nvGrpSpPr>
        <p:grpSpPr>
          <a:xfrm>
            <a:off x="16718943" y="-989670"/>
            <a:ext cx="1080715" cy="2956684"/>
            <a:chOff x="0" y="0"/>
            <a:chExt cx="284633" cy="778715"/>
          </a:xfrm>
        </p:grpSpPr>
        <p:sp>
          <p:nvSpPr>
            <p:cNvPr id="4" name="Freeform 4"/>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5" name="TextBox 5"/>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529352" y="9803843"/>
            <a:ext cx="19346704" cy="821917"/>
            <a:chOff x="0" y="0"/>
            <a:chExt cx="5095428" cy="216472"/>
          </a:xfrm>
        </p:grpSpPr>
        <p:sp>
          <p:nvSpPr>
            <p:cNvPr id="7" name="Freeform 7"/>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8" name="TextBox 8"/>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0" name="Freeform 10"/>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1" name="Group 11"/>
          <p:cNvGrpSpPr/>
          <p:nvPr/>
        </p:nvGrpSpPr>
        <p:grpSpPr>
          <a:xfrm>
            <a:off x="488343" y="-989670"/>
            <a:ext cx="1080715" cy="2956684"/>
            <a:chOff x="0" y="0"/>
            <a:chExt cx="284633" cy="778715"/>
          </a:xfrm>
        </p:grpSpPr>
        <p:sp>
          <p:nvSpPr>
            <p:cNvPr id="12" name="Freeform 12"/>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3" name="TextBox 13"/>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18943" y="-989670"/>
            <a:ext cx="1080715" cy="2956684"/>
            <a:chOff x="0" y="0"/>
            <a:chExt cx="284633" cy="778715"/>
          </a:xfrm>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4" name="TextBox 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29352" y="9803843"/>
            <a:ext cx="19346704" cy="821917"/>
            <a:chOff x="0" y="0"/>
            <a:chExt cx="5095428" cy="216472"/>
          </a:xfrm>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494848"/>
              </a:solidFill>
              <a:prstDash val="solid"/>
              <a:round/>
            </a:ln>
          </p:spPr>
          <p:txBody>
            <a:bodyPr/>
            <a:lstStyle/>
            <a:p>
              <a:endParaRPr lang="en-CA"/>
            </a:p>
          </p:txBody>
        </p:sp>
        <p:sp>
          <p:nvSpPr>
            <p:cNvPr id="7" name="TextBox 7"/>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875411" y="455334"/>
            <a:ext cx="8537178" cy="1392115"/>
          </a:xfrm>
          <a:prstGeom prst="rect">
            <a:avLst/>
          </a:prstGeom>
        </p:spPr>
        <p:txBody>
          <a:bodyPr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CONTEXT</a:t>
            </a:r>
          </a:p>
        </p:txBody>
      </p:sp>
      <p:sp>
        <p:nvSpPr>
          <p:cNvPr id="9" name="TextBox 9"/>
          <p:cNvSpPr txBox="1"/>
          <p:nvPr/>
        </p:nvSpPr>
        <p:spPr>
          <a:xfrm>
            <a:off x="1597633" y="2484673"/>
            <a:ext cx="15149885" cy="7151125"/>
          </a:xfrm>
          <a:prstGeom prst="rect">
            <a:avLst/>
          </a:prstGeom>
        </p:spPr>
        <p:txBody>
          <a:bodyPr lIns="0" tIns="0" rIns="0" bIns="0" rtlCol="0" anchor="t">
            <a:spAutoFit/>
          </a:bodyPr>
          <a:lstStyle/>
          <a:p>
            <a:pPr marL="785932" lvl="1" indent="-392966">
              <a:lnSpc>
                <a:spcPts val="5096"/>
              </a:lnSpc>
              <a:buFont typeface="Arial"/>
              <a:buChar char="•"/>
            </a:pPr>
            <a:r>
              <a:rPr lang="en-US" sz="3640" dirty="0">
                <a:solidFill>
                  <a:srgbClr val="000000"/>
                </a:solidFill>
                <a:latin typeface="Century Gothic Paneuropean"/>
                <a:ea typeface="Century Gothic Paneuropean"/>
                <a:cs typeface="Century Gothic Paneuropean"/>
                <a:sym typeface="Century Gothic Paneuropean"/>
              </a:rPr>
              <a:t>The Career Life Plan has transitioned from ESS to Curriculum, however, it still very much lives in both worlds.</a:t>
            </a:r>
          </a:p>
          <a:p>
            <a:pPr marL="785932" lvl="1" indent="-392966" algn="l">
              <a:lnSpc>
                <a:spcPts val="5096"/>
              </a:lnSpc>
              <a:buFont typeface="Arial"/>
              <a:buChar char="•"/>
            </a:pPr>
            <a:r>
              <a:rPr lang="en-US" sz="3640" dirty="0">
                <a:solidFill>
                  <a:srgbClr val="000000"/>
                </a:solidFill>
                <a:latin typeface="Century Gothic Paneuropean"/>
                <a:ea typeface="Century Gothic Paneuropean"/>
                <a:cs typeface="Century Gothic Paneuropean"/>
                <a:sym typeface="Century Gothic Paneuropean"/>
              </a:rPr>
              <a:t>Last year, we met in April to discuss how the Career Life Plan could be met for 2026 grads who were not explicitly exposed to it throughout their high school years.  Schools worked hard to come up with plans that would work best for their context.</a:t>
            </a:r>
          </a:p>
          <a:p>
            <a:pPr marL="785932" lvl="1" indent="-392966">
              <a:lnSpc>
                <a:spcPts val="5096"/>
              </a:lnSpc>
              <a:buFont typeface="Arial"/>
              <a:buChar char="•"/>
            </a:pPr>
            <a:r>
              <a:rPr lang="en-US" sz="3640" dirty="0">
                <a:latin typeface="Century Gothic Paneuropean" panose="020B0604020202020204" charset="0"/>
                <a:cs typeface="Century Gothic Paneuropean" panose="020B0604020202020204" charset="0"/>
              </a:rPr>
              <a:t>Moving forward, we will support schools in implementing the Career Life Plan across Grades 9–12 to prepare learners for pathways after graduation.</a:t>
            </a:r>
          </a:p>
          <a:p>
            <a:pPr marL="785932" lvl="1" indent="-392966">
              <a:lnSpc>
                <a:spcPts val="5096"/>
              </a:lnSpc>
              <a:buFont typeface="Arial"/>
              <a:buChar char="•"/>
            </a:pPr>
            <a:r>
              <a:rPr lang="en-US" sz="3640" dirty="0">
                <a:solidFill>
                  <a:srgbClr val="000000"/>
                </a:solidFill>
                <a:latin typeface="Century Gothic Paneuropean" panose="020B0604020202020204" charset="0"/>
                <a:ea typeface="Century Gothic Paneuropean"/>
                <a:cs typeface="Century Gothic Paneuropean" panose="020B0604020202020204" charset="0"/>
                <a:sym typeface="Century Gothic Paneuropean"/>
              </a:rPr>
              <a:t>Considerations need to be given to how the Career Life Plan will be met in Alternative Learning Sites.</a:t>
            </a:r>
          </a:p>
        </p:txBody>
      </p:sp>
      <p:sp>
        <p:nvSpPr>
          <p:cNvPr id="10" name="Freeform 10"/>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p:cNvGrpSpPr/>
          <p:nvPr/>
        </p:nvGrpSpPr>
        <p:grpSpPr>
          <a:xfrm>
            <a:off x="488343" y="-989670"/>
            <a:ext cx="1080715" cy="2956684"/>
            <a:chOff x="0" y="0"/>
            <a:chExt cx="284633" cy="778715"/>
          </a:xfrm>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18943" y="-989670"/>
            <a:ext cx="1080715" cy="2956684"/>
            <a:chOff x="0" y="0"/>
            <a:chExt cx="284633" cy="778715"/>
          </a:xfrm>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4" name="TextBox 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29352" y="9803843"/>
            <a:ext cx="19346704" cy="821917"/>
            <a:chOff x="0" y="0"/>
            <a:chExt cx="5095428" cy="216472"/>
          </a:xfrm>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494848"/>
              </a:solidFill>
              <a:prstDash val="solid"/>
              <a:round/>
            </a:ln>
          </p:spPr>
          <p:txBody>
            <a:bodyPr/>
            <a:lstStyle/>
            <a:p>
              <a:endParaRPr lang="en-CA"/>
            </a:p>
          </p:txBody>
        </p:sp>
        <p:sp>
          <p:nvSpPr>
            <p:cNvPr id="7" name="TextBox 7"/>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0" name="Group 10"/>
          <p:cNvGrpSpPr/>
          <p:nvPr/>
        </p:nvGrpSpPr>
        <p:grpSpPr>
          <a:xfrm>
            <a:off x="488343" y="-989670"/>
            <a:ext cx="1080715" cy="2956684"/>
            <a:chOff x="0" y="0"/>
            <a:chExt cx="284633" cy="778715"/>
          </a:xfrm>
        </p:grpSpPr>
        <p:sp>
          <p:nvSpPr>
            <p:cNvPr id="11" name="Freeform 11"/>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2" name="TextBox 12"/>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202754" y="628199"/>
            <a:ext cx="15872968" cy="1376915"/>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CAREER LIFE PLAN BASICS</a:t>
            </a:r>
          </a:p>
        </p:txBody>
      </p:sp>
      <p:sp>
        <p:nvSpPr>
          <p:cNvPr id="15" name="Freeform 13">
            <a:extLst>
              <a:ext uri="{FF2B5EF4-FFF2-40B4-BE49-F238E27FC236}">
                <a16:creationId xmlns:a16="http://schemas.microsoft.com/office/drawing/2014/main" id="{6D428FEB-D3A6-2CF6-8332-2C6FD0597082}"/>
              </a:ext>
            </a:extLst>
          </p:cNvPr>
          <p:cNvSpPr/>
          <p:nvPr/>
        </p:nvSpPr>
        <p:spPr>
          <a:xfrm>
            <a:off x="6934200" y="2335823"/>
            <a:ext cx="9125463" cy="3810000"/>
          </a:xfrm>
          <a:custGeom>
            <a:avLst/>
            <a:gdLst/>
            <a:ahLst/>
            <a:cxnLst/>
            <a:rect l="l" t="t" r="r" b="b"/>
            <a:pathLst>
              <a:path w="16320427" h="6849909">
                <a:moveTo>
                  <a:pt x="0" y="0"/>
                </a:moveTo>
                <a:lnTo>
                  <a:pt x="16320426" y="0"/>
                </a:lnTo>
                <a:lnTo>
                  <a:pt x="16320426" y="6849909"/>
                </a:lnTo>
                <a:lnTo>
                  <a:pt x="0" y="6849909"/>
                </a:lnTo>
                <a:lnTo>
                  <a:pt x="0" y="0"/>
                </a:lnTo>
                <a:close/>
              </a:path>
            </a:pathLst>
          </a:custGeom>
          <a:blipFill>
            <a:blip r:embed="rId4"/>
            <a:stretch>
              <a:fillRect/>
            </a:stretch>
          </a:blipFill>
        </p:spPr>
        <p:txBody>
          <a:bodyPr/>
          <a:lstStyle/>
          <a:p>
            <a:endParaRPr lang="en-CA"/>
          </a:p>
        </p:txBody>
      </p:sp>
      <p:graphicFrame>
        <p:nvGraphicFramePr>
          <p:cNvPr id="16" name="Table 13">
            <a:extLst>
              <a:ext uri="{FF2B5EF4-FFF2-40B4-BE49-F238E27FC236}">
                <a16:creationId xmlns:a16="http://schemas.microsoft.com/office/drawing/2014/main" id="{B10E5471-570D-53BF-D33E-B48193300720}"/>
              </a:ext>
            </a:extLst>
          </p:cNvPr>
          <p:cNvGraphicFramePr>
            <a:graphicFrameLocks noGrp="1"/>
          </p:cNvGraphicFramePr>
          <p:nvPr>
            <p:extLst>
              <p:ext uri="{D42A27DB-BD31-4B8C-83A1-F6EECF244321}">
                <p14:modId xmlns:p14="http://schemas.microsoft.com/office/powerpoint/2010/main" val="2173639882"/>
              </p:ext>
            </p:extLst>
          </p:nvPr>
        </p:nvGraphicFramePr>
        <p:xfrm>
          <a:off x="6905625" y="7083320"/>
          <a:ext cx="8541357" cy="1705039"/>
        </p:xfrm>
        <a:graphic>
          <a:graphicData uri="http://schemas.openxmlformats.org/drawingml/2006/table">
            <a:tbl>
              <a:tblPr/>
              <a:tblGrid>
                <a:gridCol w="1801463">
                  <a:extLst>
                    <a:ext uri="{9D8B030D-6E8A-4147-A177-3AD203B41FA5}">
                      <a16:colId xmlns:a16="http://schemas.microsoft.com/office/drawing/2014/main" val="20000"/>
                    </a:ext>
                  </a:extLst>
                </a:gridCol>
                <a:gridCol w="6739894">
                  <a:extLst>
                    <a:ext uri="{9D8B030D-6E8A-4147-A177-3AD203B41FA5}">
                      <a16:colId xmlns:a16="http://schemas.microsoft.com/office/drawing/2014/main" val="20001"/>
                    </a:ext>
                  </a:extLst>
                </a:gridCol>
              </a:tblGrid>
              <a:tr h="1219200">
                <a:tc>
                  <a:txBody>
                    <a:bodyPr/>
                    <a:lstStyle/>
                    <a:p>
                      <a:pPr algn="ctr">
                        <a:lnSpc>
                          <a:spcPts val="2100"/>
                        </a:lnSpc>
                        <a:defRPr/>
                      </a:pP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3639"/>
                        </a:lnSpc>
                        <a:defRPr/>
                      </a:pPr>
                      <a:r>
                        <a:rPr lang="en-US" sz="2000" dirty="0">
                          <a:solidFill>
                            <a:srgbClr val="000000"/>
                          </a:solidFill>
                          <a:latin typeface="Open Sans"/>
                          <a:ea typeface="Open Sans"/>
                          <a:cs typeface="Open Sans"/>
                          <a:sym typeface="Open Sans"/>
                        </a:rPr>
                        <a:t>There are 11 requirements for the Career Life Plan; ideally students would work on these outcomes throughout their high school careers. </a:t>
                      </a:r>
                      <a:endParaRPr lang="en-US" sz="10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pic>
        <p:nvPicPr>
          <p:cNvPr id="18" name="Picture 17">
            <a:extLst>
              <a:ext uri="{FF2B5EF4-FFF2-40B4-BE49-F238E27FC236}">
                <a16:creationId xmlns:a16="http://schemas.microsoft.com/office/drawing/2014/main" id="{F14ABA7A-E643-4177-4C2C-FAE6114AB5AE}"/>
              </a:ext>
            </a:extLst>
          </p:cNvPr>
          <p:cNvPicPr>
            <a:picLocks noChangeAspect="1"/>
          </p:cNvPicPr>
          <p:nvPr/>
        </p:nvPicPr>
        <p:blipFill>
          <a:blip r:embed="rId5"/>
          <a:stretch>
            <a:fillRect/>
          </a:stretch>
        </p:blipFill>
        <p:spPr>
          <a:xfrm>
            <a:off x="6934200" y="7345837"/>
            <a:ext cx="1779171" cy="1210679"/>
          </a:xfrm>
          <a:prstGeom prst="rect">
            <a:avLst/>
          </a:prstGeom>
        </p:spPr>
      </p:pic>
      <p:sp>
        <p:nvSpPr>
          <p:cNvPr id="19" name="TextBox 14">
            <a:extLst>
              <a:ext uri="{FF2B5EF4-FFF2-40B4-BE49-F238E27FC236}">
                <a16:creationId xmlns:a16="http://schemas.microsoft.com/office/drawing/2014/main" id="{3D569DC1-1757-EB54-9606-13082A4B5463}"/>
              </a:ext>
            </a:extLst>
          </p:cNvPr>
          <p:cNvSpPr txBox="1"/>
          <p:nvPr/>
        </p:nvSpPr>
        <p:spPr>
          <a:xfrm>
            <a:off x="2362200" y="2254153"/>
            <a:ext cx="7391400" cy="1376915"/>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1</a:t>
            </a:r>
          </a:p>
        </p:txBody>
      </p:sp>
      <p:sp>
        <p:nvSpPr>
          <p:cNvPr id="20" name="TextBox 14">
            <a:extLst>
              <a:ext uri="{FF2B5EF4-FFF2-40B4-BE49-F238E27FC236}">
                <a16:creationId xmlns:a16="http://schemas.microsoft.com/office/drawing/2014/main" id="{D4B40323-DE34-0B1C-9EA1-3F570A6B4A04}"/>
              </a:ext>
            </a:extLst>
          </p:cNvPr>
          <p:cNvSpPr txBox="1"/>
          <p:nvPr/>
        </p:nvSpPr>
        <p:spPr>
          <a:xfrm>
            <a:off x="2610107" y="6965195"/>
            <a:ext cx="7391400" cy="1376915"/>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2</a:t>
            </a:r>
          </a:p>
        </p:txBody>
      </p:sp>
      <p:sp>
        <p:nvSpPr>
          <p:cNvPr id="21" name="TextBox 3">
            <a:extLst>
              <a:ext uri="{FF2B5EF4-FFF2-40B4-BE49-F238E27FC236}">
                <a16:creationId xmlns:a16="http://schemas.microsoft.com/office/drawing/2014/main" id="{09D3F77C-2078-98EA-C066-78B05D75479D}"/>
              </a:ext>
            </a:extLst>
          </p:cNvPr>
          <p:cNvSpPr txBox="1"/>
          <p:nvPr/>
        </p:nvSpPr>
        <p:spPr>
          <a:xfrm>
            <a:off x="212718" y="3484329"/>
            <a:ext cx="6093089" cy="1264898"/>
          </a:xfrm>
          <a:prstGeom prst="rect">
            <a:avLst/>
          </a:prstGeom>
        </p:spPr>
        <p:txBody>
          <a:bodyPr wrap="square" lIns="0" tIns="0" rIns="0" bIns="0" rtlCol="0" anchor="t">
            <a:spAutoFit/>
          </a:bodyPr>
          <a:lstStyle/>
          <a:p>
            <a:pPr algn="r">
              <a:lnSpc>
                <a:spcPts val="5096"/>
              </a:lnSpc>
            </a:pPr>
            <a:r>
              <a:rPr lang="en-US" sz="3640" dirty="0">
                <a:solidFill>
                  <a:srgbClr val="000000"/>
                </a:solidFill>
                <a:latin typeface="Century Gothic Paneuropean"/>
                <a:ea typeface="Century Gothic Paneuropean"/>
                <a:cs typeface="Century Gothic Paneuropean"/>
                <a:sym typeface="Century Gothic Paneuropean"/>
              </a:rPr>
              <a:t>It is a graduation requirement</a:t>
            </a:r>
          </a:p>
        </p:txBody>
      </p:sp>
      <p:sp>
        <p:nvSpPr>
          <p:cNvPr id="22" name="TextBox 3">
            <a:extLst>
              <a:ext uri="{FF2B5EF4-FFF2-40B4-BE49-F238E27FC236}">
                <a16:creationId xmlns:a16="http://schemas.microsoft.com/office/drawing/2014/main" id="{E00260EE-1A81-5C92-A116-E37602933817}"/>
              </a:ext>
            </a:extLst>
          </p:cNvPr>
          <p:cNvSpPr txBox="1"/>
          <p:nvPr/>
        </p:nvSpPr>
        <p:spPr>
          <a:xfrm>
            <a:off x="381000" y="8198816"/>
            <a:ext cx="6093089" cy="610873"/>
          </a:xfrm>
          <a:prstGeom prst="rect">
            <a:avLst/>
          </a:prstGeom>
        </p:spPr>
        <p:txBody>
          <a:bodyPr wrap="square" lIns="0" tIns="0" rIns="0" bIns="0" rtlCol="0" anchor="t">
            <a:spAutoFit/>
          </a:bodyPr>
          <a:lstStyle/>
          <a:p>
            <a:pPr algn="r">
              <a:lnSpc>
                <a:spcPts val="5096"/>
              </a:lnSpc>
            </a:pPr>
            <a:r>
              <a:rPr lang="en-US" sz="3640" dirty="0">
                <a:solidFill>
                  <a:srgbClr val="000000"/>
                </a:solidFill>
                <a:latin typeface="Century Gothic Paneuropean"/>
                <a:ea typeface="Century Gothic Paneuropean"/>
                <a:cs typeface="Century Gothic Paneuropean"/>
                <a:sym typeface="Century Gothic Paneuropean"/>
              </a:rPr>
              <a:t>11 minimum requirements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18943" y="-989670"/>
            <a:ext cx="1080715" cy="2956684"/>
            <a:chOff x="0" y="0"/>
            <a:chExt cx="284633" cy="778715"/>
          </a:xfrm>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4" name="TextBox 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29352" y="9803843"/>
            <a:ext cx="19346704" cy="821917"/>
            <a:chOff x="0" y="0"/>
            <a:chExt cx="5095428" cy="216472"/>
          </a:xfrm>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7" name="TextBox 7"/>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0" name="Group 10"/>
          <p:cNvGrpSpPr/>
          <p:nvPr/>
        </p:nvGrpSpPr>
        <p:grpSpPr>
          <a:xfrm>
            <a:off x="488343" y="-989670"/>
            <a:ext cx="1080715" cy="2956684"/>
            <a:chOff x="0" y="0"/>
            <a:chExt cx="284633" cy="778715"/>
          </a:xfrm>
        </p:grpSpPr>
        <p:sp>
          <p:nvSpPr>
            <p:cNvPr id="11" name="Freeform 11"/>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2" name="TextBox 12"/>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239962" y="1700556"/>
            <a:ext cx="8839200" cy="5801203"/>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CAREER LIFE PLAN COMPANION DOCUMENT WALKTHROUGH</a:t>
            </a:r>
          </a:p>
        </p:txBody>
      </p:sp>
      <p:pic>
        <p:nvPicPr>
          <p:cNvPr id="19" name="Picture 18">
            <a:hlinkClick r:id="rId4"/>
            <a:extLst>
              <a:ext uri="{FF2B5EF4-FFF2-40B4-BE49-F238E27FC236}">
                <a16:creationId xmlns:a16="http://schemas.microsoft.com/office/drawing/2014/main" id="{3AFA157E-B383-B2A0-525B-C4991B2CBF4A}"/>
              </a:ext>
            </a:extLst>
          </p:cNvPr>
          <p:cNvPicPr>
            <a:picLocks noChangeAspect="1"/>
          </p:cNvPicPr>
          <p:nvPr/>
        </p:nvPicPr>
        <p:blipFill>
          <a:blip r:embed="rId5"/>
          <a:stretch>
            <a:fillRect/>
          </a:stretch>
        </p:blipFill>
        <p:spPr>
          <a:xfrm>
            <a:off x="10287000" y="244320"/>
            <a:ext cx="6967537" cy="9014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18943" y="-989670"/>
            <a:ext cx="1080715" cy="2956684"/>
            <a:chOff x="0" y="0"/>
            <a:chExt cx="284633" cy="778715"/>
          </a:xfrm>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4" name="TextBox 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29352" y="9803843"/>
            <a:ext cx="19346704" cy="821917"/>
            <a:chOff x="0" y="0"/>
            <a:chExt cx="5095428" cy="216472"/>
          </a:xfrm>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7" name="TextBox 7"/>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0" name="Group 10"/>
          <p:cNvGrpSpPr/>
          <p:nvPr/>
        </p:nvGrpSpPr>
        <p:grpSpPr>
          <a:xfrm>
            <a:off x="488343" y="-989670"/>
            <a:ext cx="1080715" cy="2956684"/>
            <a:chOff x="0" y="0"/>
            <a:chExt cx="284633" cy="778715"/>
          </a:xfrm>
        </p:grpSpPr>
        <p:sp>
          <p:nvSpPr>
            <p:cNvPr id="11" name="Freeform 11"/>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2" name="TextBox 12"/>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323929" y="337585"/>
            <a:ext cx="15659193" cy="1376915"/>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QUICK START TOOL KIT</a:t>
            </a:r>
          </a:p>
        </p:txBody>
      </p:sp>
      <p:pic>
        <p:nvPicPr>
          <p:cNvPr id="17" name="Picture 16">
            <a:extLst>
              <a:ext uri="{FF2B5EF4-FFF2-40B4-BE49-F238E27FC236}">
                <a16:creationId xmlns:a16="http://schemas.microsoft.com/office/drawing/2014/main" id="{8E1CF1E3-51D7-14BF-F7C6-413975662A74}"/>
              </a:ext>
            </a:extLst>
          </p:cNvPr>
          <p:cNvPicPr>
            <a:picLocks noChangeAspect="1"/>
          </p:cNvPicPr>
          <p:nvPr/>
        </p:nvPicPr>
        <p:blipFill>
          <a:blip r:embed="rId4"/>
          <a:stretch>
            <a:fillRect/>
          </a:stretch>
        </p:blipFill>
        <p:spPr>
          <a:xfrm>
            <a:off x="1752600" y="2636168"/>
            <a:ext cx="9578511" cy="5936332"/>
          </a:xfrm>
          <a:prstGeom prst="rect">
            <a:avLst/>
          </a:prstGeom>
        </p:spPr>
      </p:pic>
      <p:pic>
        <p:nvPicPr>
          <p:cNvPr id="19" name="Picture 18">
            <a:extLst>
              <a:ext uri="{FF2B5EF4-FFF2-40B4-BE49-F238E27FC236}">
                <a16:creationId xmlns:a16="http://schemas.microsoft.com/office/drawing/2014/main" id="{B875CA45-BB79-AF75-87D6-E8C790DEE008}"/>
              </a:ext>
            </a:extLst>
          </p:cNvPr>
          <p:cNvPicPr>
            <a:picLocks noChangeAspect="1"/>
          </p:cNvPicPr>
          <p:nvPr/>
        </p:nvPicPr>
        <p:blipFill>
          <a:blip r:embed="rId5"/>
          <a:stretch>
            <a:fillRect/>
          </a:stretch>
        </p:blipFill>
        <p:spPr>
          <a:xfrm>
            <a:off x="11049000" y="2924496"/>
            <a:ext cx="7029811" cy="5359675"/>
          </a:xfrm>
          <a:prstGeom prst="rect">
            <a:avLst/>
          </a:prstGeom>
        </p:spPr>
      </p:pic>
      <p:sp>
        <p:nvSpPr>
          <p:cNvPr id="20" name="TextBox 3">
            <a:extLst>
              <a:ext uri="{FF2B5EF4-FFF2-40B4-BE49-F238E27FC236}">
                <a16:creationId xmlns:a16="http://schemas.microsoft.com/office/drawing/2014/main" id="{18DC55E5-DDEF-13A7-97BC-3EB8DCDA1F3F}"/>
              </a:ext>
            </a:extLst>
          </p:cNvPr>
          <p:cNvSpPr txBox="1"/>
          <p:nvPr/>
        </p:nvSpPr>
        <p:spPr>
          <a:xfrm>
            <a:off x="1433863" y="1564725"/>
            <a:ext cx="15429799" cy="610873"/>
          </a:xfrm>
          <a:prstGeom prst="rect">
            <a:avLst/>
          </a:prstGeom>
        </p:spPr>
        <p:txBody>
          <a:bodyPr lIns="0" tIns="0" rIns="0" bIns="0" rtlCol="0" anchor="t">
            <a:spAutoFit/>
          </a:bodyPr>
          <a:lstStyle/>
          <a:p>
            <a:pPr algn="ctr">
              <a:lnSpc>
                <a:spcPts val="5096"/>
              </a:lnSpc>
            </a:pPr>
            <a:r>
              <a:rPr lang="en-US" sz="3640" dirty="0">
                <a:solidFill>
                  <a:srgbClr val="000000"/>
                </a:solidFill>
                <a:latin typeface="Century Gothic Paneuropean"/>
                <a:ea typeface="Century Gothic Paneuropean"/>
                <a:cs typeface="Century Gothic Paneuropean"/>
                <a:sym typeface="Century Gothic Paneuropean"/>
              </a:rPr>
              <a:t>Pages 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83988" y="173523"/>
            <a:ext cx="12920823" cy="1376915"/>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MINIMUM REQUIREMENTS</a:t>
            </a:r>
          </a:p>
        </p:txBody>
      </p:sp>
      <p:sp>
        <p:nvSpPr>
          <p:cNvPr id="3" name="TextBox 3"/>
          <p:cNvSpPr txBox="1"/>
          <p:nvPr/>
        </p:nvSpPr>
        <p:spPr>
          <a:xfrm>
            <a:off x="1433863" y="1564725"/>
            <a:ext cx="15429799" cy="610873"/>
          </a:xfrm>
          <a:prstGeom prst="rect">
            <a:avLst/>
          </a:prstGeom>
        </p:spPr>
        <p:txBody>
          <a:bodyPr lIns="0" tIns="0" rIns="0" bIns="0" rtlCol="0" anchor="t">
            <a:spAutoFit/>
          </a:bodyPr>
          <a:lstStyle/>
          <a:p>
            <a:pPr algn="ctr">
              <a:lnSpc>
                <a:spcPts val="5096"/>
              </a:lnSpc>
            </a:pPr>
            <a:r>
              <a:rPr lang="en-US" sz="3640" dirty="0">
                <a:solidFill>
                  <a:srgbClr val="000000"/>
                </a:solidFill>
                <a:latin typeface="Century Gothic Paneuropean"/>
                <a:ea typeface="Century Gothic Paneuropean"/>
                <a:cs typeface="Century Gothic Paneuropean"/>
                <a:sym typeface="Century Gothic Paneuropean"/>
              </a:rPr>
              <a:t>Pages 7-9</a:t>
            </a:r>
          </a:p>
        </p:txBody>
      </p:sp>
      <p:grpSp>
        <p:nvGrpSpPr>
          <p:cNvPr id="4" name="Group 4"/>
          <p:cNvGrpSpPr/>
          <p:nvPr/>
        </p:nvGrpSpPr>
        <p:grpSpPr>
          <a:xfrm>
            <a:off x="16718943" y="-989670"/>
            <a:ext cx="1080715" cy="2956684"/>
            <a:chOff x="0" y="0"/>
            <a:chExt cx="284633" cy="778715"/>
          </a:xfrm>
        </p:grpSpPr>
        <p:sp>
          <p:nvSpPr>
            <p:cNvPr id="5" name="Freeform 5"/>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529352" y="9803843"/>
            <a:ext cx="19346704" cy="821917"/>
            <a:chOff x="0" y="0"/>
            <a:chExt cx="5095428" cy="216472"/>
          </a:xfrm>
        </p:grpSpPr>
        <p:sp>
          <p:nvSpPr>
            <p:cNvPr id="8" name="Freeform 8"/>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p:cNvGrpSpPr/>
          <p:nvPr/>
        </p:nvGrpSpPr>
        <p:grpSpPr>
          <a:xfrm>
            <a:off x="488343" y="-989670"/>
            <a:ext cx="1080715" cy="2956684"/>
            <a:chOff x="0" y="0"/>
            <a:chExt cx="284633" cy="778715"/>
          </a:xfrm>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5">
            <a:extLst>
              <a:ext uri="{FF2B5EF4-FFF2-40B4-BE49-F238E27FC236}">
                <a16:creationId xmlns:a16="http://schemas.microsoft.com/office/drawing/2014/main" id="{44E9B8C9-8F56-6861-C382-45D1A034696C}"/>
              </a:ext>
            </a:extLst>
          </p:cNvPr>
          <p:cNvPicPr>
            <a:picLocks noChangeAspect="1"/>
          </p:cNvPicPr>
          <p:nvPr/>
        </p:nvPicPr>
        <p:blipFill>
          <a:blip r:embed="rId4"/>
          <a:stretch>
            <a:fillRect/>
          </a:stretch>
        </p:blipFill>
        <p:spPr>
          <a:xfrm>
            <a:off x="5257800" y="2403656"/>
            <a:ext cx="8339934"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02206-BAD9-708A-E030-BC13A64D5AE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2440134-56B3-1C8F-E22D-5F70472A12AC}"/>
              </a:ext>
            </a:extLst>
          </p:cNvPr>
          <p:cNvSpPr txBox="1"/>
          <p:nvPr/>
        </p:nvSpPr>
        <p:spPr>
          <a:xfrm>
            <a:off x="3083988" y="173523"/>
            <a:ext cx="12920823" cy="1376915"/>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IMPLEMENTATION</a:t>
            </a:r>
          </a:p>
        </p:txBody>
      </p:sp>
      <p:sp>
        <p:nvSpPr>
          <p:cNvPr id="3" name="TextBox 3">
            <a:extLst>
              <a:ext uri="{FF2B5EF4-FFF2-40B4-BE49-F238E27FC236}">
                <a16:creationId xmlns:a16="http://schemas.microsoft.com/office/drawing/2014/main" id="{16D9BE12-656F-74E1-DC3C-C8364B463892}"/>
              </a:ext>
            </a:extLst>
          </p:cNvPr>
          <p:cNvSpPr txBox="1"/>
          <p:nvPr/>
        </p:nvSpPr>
        <p:spPr>
          <a:xfrm>
            <a:off x="1433863" y="1564725"/>
            <a:ext cx="15429799" cy="610873"/>
          </a:xfrm>
          <a:prstGeom prst="rect">
            <a:avLst/>
          </a:prstGeom>
        </p:spPr>
        <p:txBody>
          <a:bodyPr lIns="0" tIns="0" rIns="0" bIns="0" rtlCol="0" anchor="t">
            <a:spAutoFit/>
          </a:bodyPr>
          <a:lstStyle/>
          <a:p>
            <a:pPr algn="ctr">
              <a:lnSpc>
                <a:spcPts val="5096"/>
              </a:lnSpc>
            </a:pPr>
            <a:r>
              <a:rPr lang="en-US" sz="3640" dirty="0">
                <a:solidFill>
                  <a:srgbClr val="000000"/>
                </a:solidFill>
                <a:latin typeface="Century Gothic Paneuropean"/>
                <a:ea typeface="Century Gothic Paneuropean"/>
                <a:cs typeface="Century Gothic Paneuropean"/>
                <a:sym typeface="Century Gothic Paneuropean"/>
              </a:rPr>
              <a:t>Pages 9-12</a:t>
            </a:r>
          </a:p>
        </p:txBody>
      </p:sp>
      <p:grpSp>
        <p:nvGrpSpPr>
          <p:cNvPr id="4" name="Group 4">
            <a:extLst>
              <a:ext uri="{FF2B5EF4-FFF2-40B4-BE49-F238E27FC236}">
                <a16:creationId xmlns:a16="http://schemas.microsoft.com/office/drawing/2014/main" id="{A4E113FB-E573-FECE-FAA4-CE893A688393}"/>
              </a:ext>
            </a:extLst>
          </p:cNvPr>
          <p:cNvGrpSpPr/>
          <p:nvPr/>
        </p:nvGrpSpPr>
        <p:grpSpPr>
          <a:xfrm>
            <a:off x="16718943" y="-989670"/>
            <a:ext cx="1080715" cy="2956684"/>
            <a:chOff x="0" y="0"/>
            <a:chExt cx="284633" cy="778715"/>
          </a:xfrm>
        </p:grpSpPr>
        <p:sp>
          <p:nvSpPr>
            <p:cNvPr id="5" name="Freeform 5">
              <a:extLst>
                <a:ext uri="{FF2B5EF4-FFF2-40B4-BE49-F238E27FC236}">
                  <a16:creationId xmlns:a16="http://schemas.microsoft.com/office/drawing/2014/main" id="{80281E2F-A6CA-8CC5-B892-B456A70A5F2A}"/>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a:extLst>
                <a:ext uri="{FF2B5EF4-FFF2-40B4-BE49-F238E27FC236}">
                  <a16:creationId xmlns:a16="http://schemas.microsoft.com/office/drawing/2014/main" id="{DC8FEC22-96EB-EA43-113B-A052725BD738}"/>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a:extLst>
              <a:ext uri="{FF2B5EF4-FFF2-40B4-BE49-F238E27FC236}">
                <a16:creationId xmlns:a16="http://schemas.microsoft.com/office/drawing/2014/main" id="{9C397C45-7752-818C-CE59-2CDDA84E73CA}"/>
              </a:ext>
            </a:extLst>
          </p:cNvPr>
          <p:cNvGrpSpPr/>
          <p:nvPr/>
        </p:nvGrpSpPr>
        <p:grpSpPr>
          <a:xfrm>
            <a:off x="-529352" y="9803843"/>
            <a:ext cx="19346704" cy="821917"/>
            <a:chOff x="0" y="0"/>
            <a:chExt cx="5095428" cy="216472"/>
          </a:xfrm>
        </p:grpSpPr>
        <p:sp>
          <p:nvSpPr>
            <p:cNvPr id="8" name="Freeform 8">
              <a:extLst>
                <a:ext uri="{FF2B5EF4-FFF2-40B4-BE49-F238E27FC236}">
                  <a16:creationId xmlns:a16="http://schemas.microsoft.com/office/drawing/2014/main" id="{D376E51D-7E42-5039-A7EC-1C371DB720A3}"/>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a:extLst>
                <a:ext uri="{FF2B5EF4-FFF2-40B4-BE49-F238E27FC236}">
                  <a16:creationId xmlns:a16="http://schemas.microsoft.com/office/drawing/2014/main" id="{F6A30F07-7F78-4A3B-2A6D-DB829179279C}"/>
                </a:ext>
              </a:extLst>
            </p:cNvPr>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4ABF260D-10D1-9F61-9292-1C2885BC5336}"/>
              </a:ext>
            </a:extLst>
          </p:cNvPr>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a:extLst>
              <a:ext uri="{FF2B5EF4-FFF2-40B4-BE49-F238E27FC236}">
                <a16:creationId xmlns:a16="http://schemas.microsoft.com/office/drawing/2014/main" id="{07BEAE31-73F9-BBAA-7A5C-9D333530E61F}"/>
              </a:ext>
            </a:extLst>
          </p:cNvPr>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a:extLst>
              <a:ext uri="{FF2B5EF4-FFF2-40B4-BE49-F238E27FC236}">
                <a16:creationId xmlns:a16="http://schemas.microsoft.com/office/drawing/2014/main" id="{E917EF5B-E2B0-3101-53B6-111A3C3606DB}"/>
              </a:ext>
            </a:extLst>
          </p:cNvPr>
          <p:cNvGrpSpPr/>
          <p:nvPr/>
        </p:nvGrpSpPr>
        <p:grpSpPr>
          <a:xfrm>
            <a:off x="488343" y="-989670"/>
            <a:ext cx="1080715" cy="2956684"/>
            <a:chOff x="0" y="0"/>
            <a:chExt cx="284633" cy="778715"/>
          </a:xfrm>
        </p:grpSpPr>
        <p:sp>
          <p:nvSpPr>
            <p:cNvPr id="13" name="Freeform 13">
              <a:extLst>
                <a:ext uri="{FF2B5EF4-FFF2-40B4-BE49-F238E27FC236}">
                  <a16:creationId xmlns:a16="http://schemas.microsoft.com/office/drawing/2014/main" id="{8BB626B6-1060-95D2-D9DD-5E8BBD7DA875}"/>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a:extLst>
                <a:ext uri="{FF2B5EF4-FFF2-40B4-BE49-F238E27FC236}">
                  <a16:creationId xmlns:a16="http://schemas.microsoft.com/office/drawing/2014/main" id="{E5DA8F95-668F-B646-BA6D-A9C46E163EEE}"/>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5">
            <a:extLst>
              <a:ext uri="{FF2B5EF4-FFF2-40B4-BE49-F238E27FC236}">
                <a16:creationId xmlns:a16="http://schemas.microsoft.com/office/drawing/2014/main" id="{60A9E97B-36B1-FCBA-918A-7A0DCE2EC74F}"/>
              </a:ext>
            </a:extLst>
          </p:cNvPr>
          <p:cNvSpPr txBox="1"/>
          <p:nvPr/>
        </p:nvSpPr>
        <p:spPr>
          <a:xfrm>
            <a:off x="1981200" y="3504774"/>
            <a:ext cx="12630150" cy="6001643"/>
          </a:xfrm>
          <a:prstGeom prst="rect">
            <a:avLst/>
          </a:prstGeom>
          <a:noFill/>
        </p:spPr>
        <p:txBody>
          <a:bodyPr wrap="square">
            <a:spAutoFit/>
          </a:bodyPr>
          <a:lstStyle/>
          <a:p>
            <a:pPr marL="457200" indent="-457200">
              <a:buFont typeface="+mj-lt"/>
              <a:buAutoNum type="arabicPeriod"/>
            </a:pPr>
            <a:r>
              <a:rPr lang="en-US" sz="3200" dirty="0">
                <a:latin typeface="Century Gothic Paneuropean" panose="020B0604020202020204" charset="0"/>
                <a:cs typeface="Century Gothic Paneuropean" panose="020B0604020202020204" charset="0"/>
              </a:rPr>
              <a:t>The key to meeting the provincial standard is to ensure all students are engaged in intentional decision-making and continuous.</a:t>
            </a:r>
          </a:p>
          <a:p>
            <a:pPr marL="457200" indent="-457200">
              <a:buFont typeface="+mj-lt"/>
              <a:buAutoNum type="arabicPeriod"/>
            </a:pPr>
            <a:endParaRPr lang="en-US" sz="3200" dirty="0">
              <a:latin typeface="Century Gothic Paneuropean" panose="020B0604020202020204" charset="0"/>
              <a:cs typeface="Century Gothic Paneuropean" panose="020B0604020202020204" charset="0"/>
            </a:endParaRPr>
          </a:p>
          <a:p>
            <a:pPr marL="457200" indent="-457200">
              <a:buFont typeface="+mj-lt"/>
              <a:buAutoNum type="arabicPeriod"/>
            </a:pPr>
            <a:r>
              <a:rPr lang="en-US" sz="3200" dirty="0">
                <a:latin typeface="Century Gothic Paneuropean" panose="020B0604020202020204" charset="0"/>
                <a:cs typeface="Century Gothic Paneuropean" panose="020B0604020202020204" charset="0"/>
              </a:rPr>
              <a:t>Career Connected Learning across grades 9-12. Given the personalized nature of the Career Life Plan process, there is not a “one-size fits all” approach. Each school should consider their context, strengths, and leverage them to intentionally support learners in the development of their own Career Life Plan.</a:t>
            </a:r>
          </a:p>
          <a:p>
            <a:endParaRPr lang="en-US" sz="3200" dirty="0">
              <a:latin typeface="Century Gothic Paneuropean" panose="020B0604020202020204" charset="0"/>
              <a:cs typeface="Century Gothic Paneuropean" panose="020B0604020202020204" charset="0"/>
            </a:endParaRPr>
          </a:p>
          <a:p>
            <a:r>
              <a:rPr lang="en-US" sz="3200" dirty="0">
                <a:latin typeface="Century Gothic Paneuropean" panose="020B0604020202020204" charset="0"/>
                <a:cs typeface="Century Gothic Paneuropean" panose="020B0604020202020204" charset="0"/>
              </a:rPr>
              <a:t>3.  Implementation ideas</a:t>
            </a:r>
          </a:p>
        </p:txBody>
      </p:sp>
      <p:sp>
        <p:nvSpPr>
          <p:cNvPr id="17" name="TextBox 3">
            <a:extLst>
              <a:ext uri="{FF2B5EF4-FFF2-40B4-BE49-F238E27FC236}">
                <a16:creationId xmlns:a16="http://schemas.microsoft.com/office/drawing/2014/main" id="{B2497384-CBC1-F049-07D4-52B640ADFCD4}"/>
              </a:ext>
            </a:extLst>
          </p:cNvPr>
          <p:cNvSpPr txBox="1"/>
          <p:nvPr/>
        </p:nvSpPr>
        <p:spPr>
          <a:xfrm>
            <a:off x="1429100" y="2640203"/>
            <a:ext cx="15429799" cy="610873"/>
          </a:xfrm>
          <a:prstGeom prst="rect">
            <a:avLst/>
          </a:prstGeom>
        </p:spPr>
        <p:txBody>
          <a:bodyPr lIns="0" tIns="0" rIns="0" bIns="0" rtlCol="0" anchor="t">
            <a:spAutoFit/>
          </a:bodyPr>
          <a:lstStyle/>
          <a:p>
            <a:pPr>
              <a:lnSpc>
                <a:spcPts val="5096"/>
              </a:lnSpc>
            </a:pPr>
            <a:r>
              <a:rPr lang="en-US" sz="3640" b="1" dirty="0">
                <a:solidFill>
                  <a:srgbClr val="000000"/>
                </a:solidFill>
                <a:latin typeface="Century Gothic Paneuropean"/>
                <a:ea typeface="Century Gothic Paneuropean"/>
                <a:cs typeface="Century Gothic Paneuropean"/>
                <a:sym typeface="Century Gothic Paneuropean"/>
              </a:rPr>
              <a:t>Key Points from this section:</a:t>
            </a:r>
          </a:p>
        </p:txBody>
      </p:sp>
    </p:spTree>
    <p:extLst>
      <p:ext uri="{BB962C8B-B14F-4D97-AF65-F5344CB8AC3E}">
        <p14:creationId xmlns:p14="http://schemas.microsoft.com/office/powerpoint/2010/main" val="385362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D394-A0BC-F1CB-FC7B-8E6301E1CC2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B4AB553-39A1-6B66-A419-66133D6F1B63}"/>
              </a:ext>
            </a:extLst>
          </p:cNvPr>
          <p:cNvSpPr txBox="1"/>
          <p:nvPr/>
        </p:nvSpPr>
        <p:spPr>
          <a:xfrm>
            <a:off x="1981200" y="111427"/>
            <a:ext cx="14171887" cy="1376915"/>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ROLES AND RESPONSIBILITIES</a:t>
            </a:r>
          </a:p>
        </p:txBody>
      </p:sp>
      <p:sp>
        <p:nvSpPr>
          <p:cNvPr id="3" name="TextBox 3">
            <a:extLst>
              <a:ext uri="{FF2B5EF4-FFF2-40B4-BE49-F238E27FC236}">
                <a16:creationId xmlns:a16="http://schemas.microsoft.com/office/drawing/2014/main" id="{93B47DCD-15D3-9AA3-A388-AC41B2BD4B44}"/>
              </a:ext>
            </a:extLst>
          </p:cNvPr>
          <p:cNvSpPr txBox="1"/>
          <p:nvPr/>
        </p:nvSpPr>
        <p:spPr>
          <a:xfrm>
            <a:off x="1433863" y="1564725"/>
            <a:ext cx="15429799" cy="610873"/>
          </a:xfrm>
          <a:prstGeom prst="rect">
            <a:avLst/>
          </a:prstGeom>
        </p:spPr>
        <p:txBody>
          <a:bodyPr lIns="0" tIns="0" rIns="0" bIns="0" rtlCol="0" anchor="t">
            <a:spAutoFit/>
          </a:bodyPr>
          <a:lstStyle/>
          <a:p>
            <a:pPr algn="ctr">
              <a:lnSpc>
                <a:spcPts val="5096"/>
              </a:lnSpc>
            </a:pPr>
            <a:r>
              <a:rPr lang="en-US" sz="3640" dirty="0">
                <a:solidFill>
                  <a:srgbClr val="000000"/>
                </a:solidFill>
                <a:latin typeface="Century Gothic Paneuropean"/>
                <a:ea typeface="Century Gothic Paneuropean"/>
                <a:cs typeface="Century Gothic Paneuropean"/>
                <a:sym typeface="Century Gothic Paneuropean"/>
              </a:rPr>
              <a:t>Pages 13-14</a:t>
            </a:r>
          </a:p>
        </p:txBody>
      </p:sp>
      <p:grpSp>
        <p:nvGrpSpPr>
          <p:cNvPr id="4" name="Group 4">
            <a:extLst>
              <a:ext uri="{FF2B5EF4-FFF2-40B4-BE49-F238E27FC236}">
                <a16:creationId xmlns:a16="http://schemas.microsoft.com/office/drawing/2014/main" id="{5079191B-0389-36F3-076A-CECF2336FEEE}"/>
              </a:ext>
            </a:extLst>
          </p:cNvPr>
          <p:cNvGrpSpPr/>
          <p:nvPr/>
        </p:nvGrpSpPr>
        <p:grpSpPr>
          <a:xfrm>
            <a:off x="16718943" y="-989670"/>
            <a:ext cx="1080715" cy="2956684"/>
            <a:chOff x="0" y="0"/>
            <a:chExt cx="284633" cy="778715"/>
          </a:xfrm>
        </p:grpSpPr>
        <p:sp>
          <p:nvSpPr>
            <p:cNvPr id="5" name="Freeform 5">
              <a:extLst>
                <a:ext uri="{FF2B5EF4-FFF2-40B4-BE49-F238E27FC236}">
                  <a16:creationId xmlns:a16="http://schemas.microsoft.com/office/drawing/2014/main" id="{B6F395F3-10BA-82D8-9639-01E88B22B911}"/>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a:extLst>
                <a:ext uri="{FF2B5EF4-FFF2-40B4-BE49-F238E27FC236}">
                  <a16:creationId xmlns:a16="http://schemas.microsoft.com/office/drawing/2014/main" id="{AE0E60E5-2222-0B9B-135C-AA9BCBE0956C}"/>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a:extLst>
              <a:ext uri="{FF2B5EF4-FFF2-40B4-BE49-F238E27FC236}">
                <a16:creationId xmlns:a16="http://schemas.microsoft.com/office/drawing/2014/main" id="{29F559BB-76BB-3A9B-E726-781873BC4CC0}"/>
              </a:ext>
            </a:extLst>
          </p:cNvPr>
          <p:cNvGrpSpPr/>
          <p:nvPr/>
        </p:nvGrpSpPr>
        <p:grpSpPr>
          <a:xfrm>
            <a:off x="-529352" y="9803843"/>
            <a:ext cx="19346704" cy="821917"/>
            <a:chOff x="0" y="0"/>
            <a:chExt cx="5095428" cy="216472"/>
          </a:xfrm>
        </p:grpSpPr>
        <p:sp>
          <p:nvSpPr>
            <p:cNvPr id="8" name="Freeform 8">
              <a:extLst>
                <a:ext uri="{FF2B5EF4-FFF2-40B4-BE49-F238E27FC236}">
                  <a16:creationId xmlns:a16="http://schemas.microsoft.com/office/drawing/2014/main" id="{1443350C-7F2D-68A2-FB7E-2ED6193BCB76}"/>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a:extLst>
                <a:ext uri="{FF2B5EF4-FFF2-40B4-BE49-F238E27FC236}">
                  <a16:creationId xmlns:a16="http://schemas.microsoft.com/office/drawing/2014/main" id="{E243613F-D166-84CA-952F-D2B78499D88E}"/>
                </a:ext>
              </a:extLst>
            </p:cNvPr>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281E457E-4E19-423B-4B4D-62E85F52EDF2}"/>
              </a:ext>
            </a:extLst>
          </p:cNvPr>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a:extLst>
              <a:ext uri="{FF2B5EF4-FFF2-40B4-BE49-F238E27FC236}">
                <a16:creationId xmlns:a16="http://schemas.microsoft.com/office/drawing/2014/main" id="{46FCEE47-29D5-E477-56E0-9CB0775E2581}"/>
              </a:ext>
            </a:extLst>
          </p:cNvPr>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a:extLst>
              <a:ext uri="{FF2B5EF4-FFF2-40B4-BE49-F238E27FC236}">
                <a16:creationId xmlns:a16="http://schemas.microsoft.com/office/drawing/2014/main" id="{CEB0659F-B45E-B709-6610-72F16DE3340D}"/>
              </a:ext>
            </a:extLst>
          </p:cNvPr>
          <p:cNvGrpSpPr/>
          <p:nvPr/>
        </p:nvGrpSpPr>
        <p:grpSpPr>
          <a:xfrm>
            <a:off x="488343" y="-989670"/>
            <a:ext cx="1080715" cy="2956684"/>
            <a:chOff x="0" y="0"/>
            <a:chExt cx="284633" cy="778715"/>
          </a:xfrm>
        </p:grpSpPr>
        <p:sp>
          <p:nvSpPr>
            <p:cNvPr id="13" name="Freeform 13">
              <a:extLst>
                <a:ext uri="{FF2B5EF4-FFF2-40B4-BE49-F238E27FC236}">
                  <a16:creationId xmlns:a16="http://schemas.microsoft.com/office/drawing/2014/main" id="{1715372C-61DE-AD75-F894-9ED67539E614}"/>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a:extLst>
                <a:ext uri="{FF2B5EF4-FFF2-40B4-BE49-F238E27FC236}">
                  <a16:creationId xmlns:a16="http://schemas.microsoft.com/office/drawing/2014/main" id="{3358EFD0-15A1-8509-9FE9-46DA70B0A593}"/>
                </a:ext>
              </a:extLst>
            </p:cNvPr>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7">
            <a:extLst>
              <a:ext uri="{FF2B5EF4-FFF2-40B4-BE49-F238E27FC236}">
                <a16:creationId xmlns:a16="http://schemas.microsoft.com/office/drawing/2014/main" id="{D185A1D4-E48C-2783-6C14-032C4482E999}"/>
              </a:ext>
            </a:extLst>
          </p:cNvPr>
          <p:cNvPicPr>
            <a:picLocks noChangeAspect="1"/>
          </p:cNvPicPr>
          <p:nvPr/>
        </p:nvPicPr>
        <p:blipFill>
          <a:blip r:embed="rId4"/>
          <a:stretch>
            <a:fillRect/>
          </a:stretch>
        </p:blipFill>
        <p:spPr>
          <a:xfrm>
            <a:off x="2211321" y="2403583"/>
            <a:ext cx="13868782" cy="7027614"/>
          </a:xfrm>
          <a:prstGeom prst="rect">
            <a:avLst/>
          </a:prstGeom>
        </p:spPr>
      </p:pic>
    </p:spTree>
    <p:extLst>
      <p:ext uri="{BB962C8B-B14F-4D97-AF65-F5344CB8AC3E}">
        <p14:creationId xmlns:p14="http://schemas.microsoft.com/office/powerpoint/2010/main" val="128940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8342" y="161165"/>
            <a:ext cx="17311315" cy="2851678"/>
          </a:xfrm>
          <a:prstGeom prst="rect">
            <a:avLst/>
          </a:prstGeom>
        </p:spPr>
        <p:txBody>
          <a:bodyPr wrap="square" lIns="0" tIns="0" rIns="0" bIns="0" rtlCol="0" anchor="t">
            <a:spAutoFit/>
          </a:bodyPr>
          <a:lstStyle/>
          <a:p>
            <a:pPr algn="ctr">
              <a:lnSpc>
                <a:spcPts val="11469"/>
              </a:lnSpc>
            </a:pPr>
            <a:r>
              <a:rPr lang="en-US" sz="8192" b="1" dirty="0">
                <a:solidFill>
                  <a:srgbClr val="000000"/>
                </a:solidFill>
                <a:latin typeface="Century Gothic Paneuropean Bold"/>
                <a:ea typeface="Century Gothic Paneuropean Bold"/>
                <a:cs typeface="Century Gothic Paneuropean Bold"/>
                <a:sym typeface="Century Gothic Paneuropean Bold"/>
              </a:rPr>
              <a:t>CAREER LIFE PLAN IMPLEMENTATION TEMPLATE</a:t>
            </a:r>
          </a:p>
        </p:txBody>
      </p:sp>
      <p:sp>
        <p:nvSpPr>
          <p:cNvPr id="3" name="TextBox 3"/>
          <p:cNvSpPr txBox="1"/>
          <p:nvPr/>
        </p:nvSpPr>
        <p:spPr>
          <a:xfrm>
            <a:off x="1828800" y="3543300"/>
            <a:ext cx="7485949" cy="3880999"/>
          </a:xfrm>
          <a:prstGeom prst="rect">
            <a:avLst/>
          </a:prstGeom>
        </p:spPr>
        <p:txBody>
          <a:bodyPr wrap="square" lIns="0" tIns="0" rIns="0" bIns="0" rtlCol="0" anchor="t">
            <a:spAutoFit/>
          </a:bodyPr>
          <a:lstStyle/>
          <a:p>
            <a:pPr marL="571500" indent="-571500" algn="l">
              <a:lnSpc>
                <a:spcPts val="5096"/>
              </a:lnSpc>
              <a:buFont typeface="Arial" panose="020B0604020202020204" pitchFamily="34" charset="0"/>
              <a:buChar char="•"/>
            </a:pPr>
            <a:r>
              <a:rPr lang="en-US" sz="3640" dirty="0">
                <a:solidFill>
                  <a:srgbClr val="000000"/>
                </a:solidFill>
                <a:latin typeface="Century Gothic Paneuropean"/>
                <a:ea typeface="Century Gothic Paneuropean"/>
                <a:cs typeface="Century Gothic Paneuropean"/>
                <a:sym typeface="Century Gothic Paneuropean"/>
              </a:rPr>
              <a:t>All schools are asked to create an implementation plan for the Career Life Plan.</a:t>
            </a:r>
          </a:p>
          <a:p>
            <a:pPr marL="571500" indent="-571500" algn="l">
              <a:lnSpc>
                <a:spcPts val="5096"/>
              </a:lnSpc>
              <a:buFont typeface="Arial" panose="020B0604020202020204" pitchFamily="34" charset="0"/>
              <a:buChar char="•"/>
            </a:pPr>
            <a:r>
              <a:rPr lang="en-US" sz="3640" dirty="0">
                <a:solidFill>
                  <a:srgbClr val="000000"/>
                </a:solidFill>
                <a:latin typeface="Century Gothic Paneuropean"/>
                <a:ea typeface="Century Gothic Paneuropean"/>
                <a:cs typeface="Century Gothic Paneuropean"/>
                <a:sym typeface="Century Gothic Paneuropean"/>
              </a:rPr>
              <a:t>The implementation plan is being submitted to district Director in some districts</a:t>
            </a:r>
          </a:p>
        </p:txBody>
      </p:sp>
      <p:grpSp>
        <p:nvGrpSpPr>
          <p:cNvPr id="4" name="Group 4"/>
          <p:cNvGrpSpPr/>
          <p:nvPr/>
        </p:nvGrpSpPr>
        <p:grpSpPr>
          <a:xfrm>
            <a:off x="16718943" y="-989670"/>
            <a:ext cx="1080715" cy="2956684"/>
            <a:chOff x="0" y="0"/>
            <a:chExt cx="284633" cy="778715"/>
          </a:xfrm>
        </p:grpSpPr>
        <p:sp>
          <p:nvSpPr>
            <p:cNvPr id="5" name="Freeform 5"/>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6" name="TextBox 6"/>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529352" y="9803843"/>
            <a:ext cx="19346704" cy="821917"/>
            <a:chOff x="0" y="0"/>
            <a:chExt cx="5095428" cy="216472"/>
          </a:xfrm>
        </p:grpSpPr>
        <p:sp>
          <p:nvSpPr>
            <p:cNvPr id="8" name="Freeform 8"/>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solidFill>
              <a:srgbClr val="FAE7BC"/>
            </a:solidFill>
            <a:ln w="85725" cap="rnd">
              <a:solidFill>
                <a:srgbClr val="000000"/>
              </a:solidFill>
              <a:prstDash val="solid"/>
              <a:round/>
            </a:ln>
          </p:spPr>
          <p:txBody>
            <a:bodyPr/>
            <a:lstStyle/>
            <a:p>
              <a:endParaRPr lang="en-CA"/>
            </a:p>
          </p:txBody>
        </p:sp>
        <p:sp>
          <p:nvSpPr>
            <p:cNvPr id="9" name="TextBox 9"/>
            <p:cNvSpPr txBox="1"/>
            <p:nvPr/>
          </p:nvSpPr>
          <p:spPr>
            <a:xfrm>
              <a:off x="0" y="-38100"/>
              <a:ext cx="5095428" cy="25457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7259300" y="3085173"/>
            <a:ext cx="4518707" cy="3939865"/>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p:cNvSpPr/>
          <p:nvPr/>
        </p:nvSpPr>
        <p:spPr>
          <a:xfrm>
            <a:off x="-3486583" y="3085173"/>
            <a:ext cx="4518707" cy="3939865"/>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12" name="Group 12"/>
          <p:cNvGrpSpPr/>
          <p:nvPr/>
        </p:nvGrpSpPr>
        <p:grpSpPr>
          <a:xfrm>
            <a:off x="488343" y="-989670"/>
            <a:ext cx="1080715" cy="2956684"/>
            <a:chOff x="0" y="0"/>
            <a:chExt cx="284633" cy="778715"/>
          </a:xfrm>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rgbClr val="FAE7BC"/>
            </a:solidFill>
          </p:spPr>
          <p:txBody>
            <a:bodyPr/>
            <a:lstStyle/>
            <a:p>
              <a:endParaRPr lang="en-CA"/>
            </a:p>
          </p:txBody>
        </p:sp>
        <p:sp>
          <p:nvSpPr>
            <p:cNvPr id="14" name="TextBox 14"/>
            <p:cNvSpPr txBox="1"/>
            <p:nvPr/>
          </p:nvSpPr>
          <p:spPr>
            <a:xfrm>
              <a:off x="0" y="-38100"/>
              <a:ext cx="284633" cy="816815"/>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5">
            <a:extLst>
              <a:ext uri="{FF2B5EF4-FFF2-40B4-BE49-F238E27FC236}">
                <a16:creationId xmlns:a16="http://schemas.microsoft.com/office/drawing/2014/main" id="{E213BCC2-761E-6F7E-0228-77DF38B09C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2424" y="3156984"/>
            <a:ext cx="4953000" cy="62259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16552</TotalTime>
  <Words>456</Words>
  <Application>Microsoft Office PowerPoint</Application>
  <PresentationFormat>Custom</PresentationFormat>
  <Paragraphs>47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Century Gothic Paneuropean Bold</vt:lpstr>
      <vt:lpstr>Calibri</vt:lpstr>
      <vt:lpstr>Century Gothic Paneuropean</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Yellow Modern Minimalist Elegant Presentation</dc:title>
  <dc:creator>Cabel, Krista (ASD-N)</dc:creator>
  <cp:lastModifiedBy>Berry, Tricia (EECD/EDPE)</cp:lastModifiedBy>
  <cp:revision>3</cp:revision>
  <dcterms:created xsi:type="dcterms:W3CDTF">2006-08-16T00:00:00Z</dcterms:created>
  <dcterms:modified xsi:type="dcterms:W3CDTF">2026-04-22T11:14:15Z</dcterms:modified>
  <dc:identifier>DAGl1dIv_z8</dc:identifier>
</cp:coreProperties>
</file>